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82" r:id="rId4"/>
    <p:sldId id="259" r:id="rId5"/>
    <p:sldId id="284" r:id="rId6"/>
    <p:sldId id="260" r:id="rId7"/>
    <p:sldId id="283" r:id="rId8"/>
    <p:sldId id="280" r:id="rId9"/>
    <p:sldId id="281" r:id="rId10"/>
    <p:sldId id="262" r:id="rId11"/>
    <p:sldId id="263" r:id="rId12"/>
    <p:sldId id="264" r:id="rId13"/>
    <p:sldId id="269" r:id="rId14"/>
    <p:sldId id="270" r:id="rId15"/>
    <p:sldId id="285" r:id="rId16"/>
    <p:sldId id="286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5143500" type="screen16x9"/>
  <p:notesSz cx="9144000" cy="5143500"/>
  <p:embeddedFontLst>
    <p:embeddedFont>
      <p:font typeface="Arial" panose="020B0604020202020204" pitchFamily="34" charset="0"/>
      <p:regular r:id="rId27"/>
    </p:embeddedFont>
    <p:embeddedFont>
      <p:font typeface="Sakkal Majalla" panose="020B0604020202020204" charset="-78"/>
      <p:regular r:id="rId28"/>
      <p:bold r:id="rId29"/>
    </p:embeddedFont>
    <p:embeddedFont>
      <p:font typeface="Arial Narrow" panose="020B0606020202030204" pitchFamily="3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2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2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2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" y="3004"/>
            <a:ext cx="9141015" cy="514049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84" y="3004"/>
            <a:ext cx="9141015" cy="514049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6446"/>
            <a:ext cx="9144000" cy="638175"/>
          </a:xfrm>
          <a:custGeom>
            <a:avLst/>
            <a:gdLst/>
            <a:ahLst/>
            <a:cxnLst/>
            <a:rect l="l" t="t" r="r" b="b"/>
            <a:pathLst>
              <a:path w="9144000" h="638175">
                <a:moveTo>
                  <a:pt x="9144000" y="0"/>
                </a:moveTo>
                <a:lnTo>
                  <a:pt x="0" y="0"/>
                </a:lnTo>
                <a:lnTo>
                  <a:pt x="0" y="637794"/>
                </a:lnTo>
                <a:lnTo>
                  <a:pt x="9144000" y="637794"/>
                </a:lnTo>
                <a:lnTo>
                  <a:pt x="9144000" y="0"/>
                </a:lnTo>
                <a:close/>
              </a:path>
            </a:pathLst>
          </a:custGeom>
          <a:solidFill>
            <a:srgbClr val="2540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16446"/>
            <a:ext cx="9144000" cy="638175"/>
          </a:xfrm>
          <a:custGeom>
            <a:avLst/>
            <a:gdLst/>
            <a:ahLst/>
            <a:cxnLst/>
            <a:rect l="l" t="t" r="r" b="b"/>
            <a:pathLst>
              <a:path w="9144000" h="638175">
                <a:moveTo>
                  <a:pt x="0" y="0"/>
                </a:moveTo>
                <a:lnTo>
                  <a:pt x="9144000" y="0"/>
                </a:lnTo>
                <a:lnTo>
                  <a:pt x="9144000" y="637793"/>
                </a:lnTo>
                <a:lnTo>
                  <a:pt x="0" y="63779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63979" y="51428"/>
            <a:ext cx="5416041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2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0" y="1962150"/>
            <a:ext cx="7579868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0" dirty="0" smtClean="0">
                <a:solidFill>
                  <a:srgbClr val="E46C0A"/>
                </a:solidFill>
                <a:latin typeface="Calibri"/>
                <a:cs typeface="Calibri"/>
              </a:rPr>
              <a:t>BITCOIN</a:t>
            </a:r>
            <a:r>
              <a:rPr lang="en-IN" sz="4000" b="1" spc="-20" dirty="0" smtClean="0">
                <a:solidFill>
                  <a:srgbClr val="E46C0A"/>
                </a:solidFill>
                <a:latin typeface="Calibri"/>
                <a:cs typeface="Calibri"/>
              </a:rPr>
              <a:t>: First Implementation of </a:t>
            </a:r>
            <a:r>
              <a:rPr lang="en-IN" sz="4000" b="1" spc="-20" dirty="0" err="1" smtClean="0">
                <a:solidFill>
                  <a:srgbClr val="E46C0A"/>
                </a:solidFill>
                <a:latin typeface="Calibri"/>
                <a:cs typeface="Calibri"/>
              </a:rPr>
              <a:t>Blockchain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3411" y="4790900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768350"/>
            <a:ext cx="8414385" cy="324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7660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Need to ensure that Eve cannot spend </a:t>
            </a:r>
            <a:r>
              <a:rPr sz="2400" spc="-15" dirty="0">
                <a:latin typeface="Arial Narrow"/>
                <a:cs typeface="Arial Narrow"/>
              </a:rPr>
              <a:t>Alice’s </a:t>
            </a:r>
            <a:r>
              <a:rPr sz="2400" spc="-5" dirty="0">
                <a:latin typeface="Arial Narrow"/>
                <a:cs typeface="Arial Narrow"/>
              </a:rPr>
              <a:t>bitcoins by creating  transactions in her</a:t>
            </a:r>
            <a:r>
              <a:rPr sz="2400" spc="7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name.</a:t>
            </a:r>
            <a:endParaRPr sz="24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3600">
              <a:latin typeface="Arial Narrow"/>
              <a:cs typeface="Arial Narrow"/>
            </a:endParaRPr>
          </a:p>
          <a:p>
            <a:pPr marL="355600" marR="895350" indent="-342900">
              <a:lnSpc>
                <a:spcPts val="287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Bitcoin uses </a:t>
            </a:r>
            <a:r>
              <a:rPr sz="2400" b="1" spc="-5" dirty="0">
                <a:latin typeface="Arial Narrow"/>
                <a:cs typeface="Arial Narrow"/>
              </a:rPr>
              <a:t>public key cryptography </a:t>
            </a:r>
            <a:r>
              <a:rPr sz="2400" spc="-5" dirty="0">
                <a:latin typeface="Arial Narrow"/>
                <a:cs typeface="Arial Narrow"/>
              </a:rPr>
              <a:t>to make and verify digital  signatures.</a:t>
            </a:r>
            <a:endParaRPr sz="24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3400">
              <a:latin typeface="Arial Narrow"/>
              <a:cs typeface="Arial Narrow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Each person has one or more addresses each with an associated pair </a:t>
            </a:r>
            <a:r>
              <a:rPr sz="2400" spc="-10" dirty="0">
                <a:latin typeface="Arial Narrow"/>
                <a:cs typeface="Arial Narrow"/>
              </a:rPr>
              <a:t>of  </a:t>
            </a:r>
            <a:r>
              <a:rPr sz="2400" spc="-5" dirty="0">
                <a:latin typeface="Arial Narrow"/>
                <a:cs typeface="Arial Narrow"/>
              </a:rPr>
              <a:t>public and private keys (may hold in the bitcoin</a:t>
            </a:r>
            <a:r>
              <a:rPr sz="2400" spc="204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wallet)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89562" y="51428"/>
            <a:ext cx="4963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Bitcoin </a:t>
            </a:r>
            <a:r>
              <a:rPr spc="-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Basics </a:t>
            </a:r>
            <a:r>
              <a:rPr spc="-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– Sending</a:t>
            </a:r>
            <a:r>
              <a:rPr spc="1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spc="-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Payments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9562" y="51428"/>
            <a:ext cx="4963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Bitcoin </a:t>
            </a:r>
            <a:r>
              <a:rPr spc="-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Basics </a:t>
            </a:r>
            <a:r>
              <a:rPr spc="-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– Sending</a:t>
            </a:r>
            <a:r>
              <a:rPr spc="1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spc="-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Payments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85086" y="2269274"/>
            <a:ext cx="4300220" cy="1768475"/>
            <a:chOff x="1885086" y="2269274"/>
            <a:chExt cx="4300220" cy="17684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5086" y="2269274"/>
              <a:ext cx="1155664" cy="176794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71800" y="2952750"/>
              <a:ext cx="3200400" cy="473709"/>
            </a:xfrm>
            <a:custGeom>
              <a:avLst/>
              <a:gdLst/>
              <a:ahLst/>
              <a:cxnLst/>
              <a:rect l="l" t="t" r="r" b="b"/>
              <a:pathLst>
                <a:path w="3200400" h="473710">
                  <a:moveTo>
                    <a:pt x="14808" y="118414"/>
                  </a:moveTo>
                  <a:lnTo>
                    <a:pt x="0" y="118414"/>
                  </a:lnTo>
                  <a:lnTo>
                    <a:pt x="0" y="355244"/>
                  </a:lnTo>
                  <a:lnTo>
                    <a:pt x="14808" y="355244"/>
                  </a:lnTo>
                  <a:lnTo>
                    <a:pt x="14808" y="118414"/>
                  </a:lnTo>
                  <a:close/>
                </a:path>
                <a:path w="3200400" h="473710">
                  <a:moveTo>
                    <a:pt x="59207" y="118414"/>
                  </a:moveTo>
                  <a:lnTo>
                    <a:pt x="29603" y="118414"/>
                  </a:lnTo>
                  <a:lnTo>
                    <a:pt x="29603" y="355244"/>
                  </a:lnTo>
                  <a:lnTo>
                    <a:pt x="59207" y="355244"/>
                  </a:lnTo>
                  <a:lnTo>
                    <a:pt x="59207" y="118414"/>
                  </a:lnTo>
                  <a:close/>
                </a:path>
                <a:path w="3200400" h="473710">
                  <a:moveTo>
                    <a:pt x="2963570" y="0"/>
                  </a:moveTo>
                  <a:lnTo>
                    <a:pt x="2963570" y="118414"/>
                  </a:lnTo>
                  <a:lnTo>
                    <a:pt x="74002" y="118414"/>
                  </a:lnTo>
                  <a:lnTo>
                    <a:pt x="74002" y="355244"/>
                  </a:lnTo>
                  <a:lnTo>
                    <a:pt x="2963570" y="355244"/>
                  </a:lnTo>
                  <a:lnTo>
                    <a:pt x="2963570" y="473659"/>
                  </a:lnTo>
                  <a:lnTo>
                    <a:pt x="3200400" y="236829"/>
                  </a:lnTo>
                  <a:lnTo>
                    <a:pt x="2963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71800" y="2952750"/>
              <a:ext cx="3200400" cy="473709"/>
            </a:xfrm>
            <a:custGeom>
              <a:avLst/>
              <a:gdLst/>
              <a:ahLst/>
              <a:cxnLst/>
              <a:rect l="l" t="t" r="r" b="b"/>
              <a:pathLst>
                <a:path w="3200400" h="473710">
                  <a:moveTo>
                    <a:pt x="0" y="118414"/>
                  </a:moveTo>
                  <a:lnTo>
                    <a:pt x="14808" y="118414"/>
                  </a:lnTo>
                  <a:lnTo>
                    <a:pt x="14808" y="355244"/>
                  </a:lnTo>
                  <a:lnTo>
                    <a:pt x="0" y="355244"/>
                  </a:lnTo>
                  <a:lnTo>
                    <a:pt x="0" y="118414"/>
                  </a:lnTo>
                  <a:close/>
                </a:path>
                <a:path w="3200400" h="473710">
                  <a:moveTo>
                    <a:pt x="29603" y="118414"/>
                  </a:moveTo>
                  <a:lnTo>
                    <a:pt x="59207" y="118414"/>
                  </a:lnTo>
                  <a:lnTo>
                    <a:pt x="59207" y="355244"/>
                  </a:lnTo>
                  <a:lnTo>
                    <a:pt x="29603" y="355244"/>
                  </a:lnTo>
                  <a:lnTo>
                    <a:pt x="29603" y="118414"/>
                  </a:lnTo>
                  <a:close/>
                </a:path>
                <a:path w="3200400" h="473710">
                  <a:moveTo>
                    <a:pt x="74002" y="118414"/>
                  </a:moveTo>
                  <a:lnTo>
                    <a:pt x="2963570" y="118414"/>
                  </a:lnTo>
                  <a:lnTo>
                    <a:pt x="2963570" y="0"/>
                  </a:lnTo>
                  <a:lnTo>
                    <a:pt x="3200400" y="236829"/>
                  </a:lnTo>
                  <a:lnTo>
                    <a:pt x="2963570" y="473659"/>
                  </a:lnTo>
                  <a:lnTo>
                    <a:pt x="2963570" y="355244"/>
                  </a:lnTo>
                  <a:lnTo>
                    <a:pt x="74002" y="355244"/>
                  </a:lnTo>
                  <a:lnTo>
                    <a:pt x="74002" y="118414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18440" y="695198"/>
            <a:ext cx="7247255" cy="229425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67665" algn="l"/>
                <a:tab pos="368300" algn="l"/>
              </a:tabLst>
            </a:pPr>
            <a:r>
              <a:rPr sz="2400" spc="-5" dirty="0">
                <a:latin typeface="Arial Narrow"/>
                <a:cs typeface="Arial Narrow"/>
              </a:rPr>
              <a:t>Alice wish to transfer some bitcoin to</a:t>
            </a:r>
            <a:r>
              <a:rPr sz="2400" spc="145" dirty="0">
                <a:latin typeface="Arial Narrow"/>
                <a:cs typeface="Arial Narrow"/>
              </a:rPr>
              <a:t> </a:t>
            </a:r>
            <a:r>
              <a:rPr sz="2400" spc="-10" dirty="0">
                <a:latin typeface="Arial Narrow"/>
                <a:cs typeface="Arial Narrow"/>
              </a:rPr>
              <a:t>Bob.</a:t>
            </a:r>
            <a:endParaRPr sz="2400" dirty="0">
              <a:latin typeface="Arial Narrow"/>
              <a:cs typeface="Arial Narrow"/>
            </a:endParaRPr>
          </a:p>
          <a:p>
            <a:pPr marL="768985" lvl="1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69620" algn="l"/>
              </a:tabLst>
            </a:pPr>
            <a:r>
              <a:rPr sz="2400" spc="-5" dirty="0">
                <a:latin typeface="Arial Narrow"/>
                <a:cs typeface="Arial Narrow"/>
              </a:rPr>
              <a:t>Alice can sign a transaction with her private</a:t>
            </a:r>
            <a:r>
              <a:rPr sz="2400" spc="17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key</a:t>
            </a:r>
            <a:endParaRPr sz="2400" dirty="0">
              <a:latin typeface="Arial Narrow"/>
              <a:cs typeface="Arial Narrow"/>
            </a:endParaRPr>
          </a:p>
          <a:p>
            <a:pPr marL="768985" lvl="1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69620" algn="l"/>
              </a:tabLst>
            </a:pPr>
            <a:r>
              <a:rPr sz="2400" spc="-5" dirty="0">
                <a:latin typeface="Arial Narrow"/>
                <a:cs typeface="Arial Narrow"/>
              </a:rPr>
              <a:t>Anyone can validate the transaction with </a:t>
            </a:r>
            <a:r>
              <a:rPr sz="2400" spc="-10" dirty="0">
                <a:latin typeface="Arial Narrow"/>
                <a:cs typeface="Arial Narrow"/>
              </a:rPr>
              <a:t>Alice’s </a:t>
            </a:r>
            <a:r>
              <a:rPr sz="2400" spc="-5" dirty="0">
                <a:latin typeface="Arial Narrow"/>
                <a:cs typeface="Arial Narrow"/>
              </a:rPr>
              <a:t>public</a:t>
            </a:r>
            <a:r>
              <a:rPr sz="2400" spc="16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key</a:t>
            </a:r>
            <a:endParaRPr sz="2400" dirty="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0" dirty="0">
              <a:latin typeface="Arial Narrow"/>
              <a:cs typeface="Arial Narrow"/>
            </a:endParaRPr>
          </a:p>
          <a:p>
            <a:pPr marL="3302000">
              <a:lnSpc>
                <a:spcPct val="100000"/>
              </a:lnSpc>
            </a:pPr>
            <a:r>
              <a:rPr sz="3600" b="1" i="1" spc="-7" baseline="13888" dirty="0">
                <a:latin typeface="Calibri"/>
                <a:cs typeface="Calibri"/>
              </a:rPr>
              <a:t>T</a:t>
            </a:r>
            <a:r>
              <a:rPr sz="1600" b="1" i="1" spc="-5" dirty="0">
                <a:latin typeface="Calibri"/>
                <a:cs typeface="Calibri"/>
              </a:rPr>
              <a:t>(A-&gt;B)</a:t>
            </a:r>
            <a:r>
              <a:rPr sz="3600" b="1" i="1" spc="-7" baseline="13888" dirty="0">
                <a:latin typeface="Calibri"/>
                <a:cs typeface="Calibri"/>
              </a:rPr>
              <a:t>,</a:t>
            </a:r>
            <a:r>
              <a:rPr sz="3600" b="1" i="1" spc="30" baseline="13888" dirty="0">
                <a:latin typeface="Calibri"/>
                <a:cs typeface="Calibri"/>
              </a:rPr>
              <a:t> </a:t>
            </a:r>
            <a:r>
              <a:rPr sz="3600" b="1" i="1" spc="-15" baseline="13888" dirty="0">
                <a:latin typeface="Calibri"/>
                <a:cs typeface="Calibri"/>
              </a:rPr>
              <a:t>S</a:t>
            </a:r>
            <a:r>
              <a:rPr sz="1600" b="1" i="1" spc="-10" dirty="0">
                <a:latin typeface="Calibri"/>
                <a:cs typeface="Calibri"/>
              </a:rPr>
              <a:t>A</a:t>
            </a:r>
            <a:r>
              <a:rPr sz="3600" b="1" i="1" spc="-15" baseline="13888" dirty="0">
                <a:latin typeface="Calibri"/>
                <a:cs typeface="Calibri"/>
              </a:rPr>
              <a:t>(T</a:t>
            </a:r>
            <a:r>
              <a:rPr sz="1600" b="1" i="1" spc="-10" dirty="0">
                <a:latin typeface="Calibri"/>
                <a:cs typeface="Calibri"/>
              </a:rPr>
              <a:t>(A-&gt;B)</a:t>
            </a:r>
            <a:r>
              <a:rPr sz="3600" b="1" i="1" spc="-15" baseline="13888" dirty="0">
                <a:latin typeface="Calibri"/>
                <a:cs typeface="Calibri"/>
              </a:rPr>
              <a:t>)</a:t>
            </a:r>
            <a:endParaRPr sz="3600" baseline="13888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3707" y="1924519"/>
            <a:ext cx="2159791" cy="2159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9562" y="51428"/>
            <a:ext cx="4963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Bitcoin </a:t>
            </a:r>
            <a:r>
              <a:rPr spc="-10" dirty="0"/>
              <a:t>Basics </a:t>
            </a:r>
            <a:r>
              <a:rPr spc="-5" dirty="0"/>
              <a:t>– Sending</a:t>
            </a:r>
            <a:r>
              <a:rPr spc="15" dirty="0"/>
              <a:t> </a:t>
            </a:r>
            <a:r>
              <a:rPr spc="-10" dirty="0"/>
              <a:t>Payments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695198"/>
            <a:ext cx="8298180" cy="2979662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42265" marR="4183379" indent="-342265" algn="r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42265" algn="l"/>
                <a:tab pos="342900" algn="l"/>
              </a:tabLst>
            </a:pPr>
            <a:r>
              <a:rPr sz="2400" spc="-5" dirty="0">
                <a:latin typeface="Arial Narrow"/>
                <a:cs typeface="Arial Narrow"/>
              </a:rPr>
              <a:t>Alice wants to send bitcoin to</a:t>
            </a:r>
            <a:r>
              <a:rPr sz="2400" spc="125" dirty="0">
                <a:latin typeface="Arial Narrow"/>
                <a:cs typeface="Arial Narrow"/>
              </a:rPr>
              <a:t> </a:t>
            </a:r>
            <a:r>
              <a:rPr sz="2400" spc="-10" dirty="0">
                <a:latin typeface="Arial Narrow"/>
                <a:cs typeface="Arial Narrow"/>
              </a:rPr>
              <a:t>Bob</a:t>
            </a:r>
            <a:endParaRPr sz="2400" dirty="0">
              <a:latin typeface="Arial Narrow"/>
              <a:cs typeface="Arial Narrow"/>
            </a:endParaRPr>
          </a:p>
          <a:p>
            <a:pPr marL="287020" marR="4119245" lvl="1" indent="-287020" algn="r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287020" algn="l"/>
              </a:tabLst>
            </a:pPr>
            <a:r>
              <a:rPr sz="2400" spc="-5" dirty="0">
                <a:latin typeface="Arial Narrow"/>
                <a:cs typeface="Arial Narrow"/>
              </a:rPr>
              <a:t>Bob sends his address </a:t>
            </a:r>
            <a:r>
              <a:rPr sz="2400" dirty="0">
                <a:latin typeface="Arial Narrow"/>
                <a:cs typeface="Arial Narrow"/>
              </a:rPr>
              <a:t>to</a:t>
            </a:r>
            <a:r>
              <a:rPr sz="2400" spc="-4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Alice</a:t>
            </a:r>
            <a:endParaRPr sz="2400" dirty="0">
              <a:latin typeface="Arial Narrow"/>
              <a:cs typeface="Arial Narrow"/>
            </a:endParaRPr>
          </a:p>
          <a:p>
            <a:pPr marL="756285" marR="34925" lvl="1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Arial Narrow"/>
                <a:cs typeface="Arial Narrow"/>
              </a:rPr>
              <a:t>Alice adds </a:t>
            </a:r>
            <a:r>
              <a:rPr sz="2400" spc="-15" dirty="0">
                <a:latin typeface="Arial Narrow"/>
                <a:cs typeface="Arial Narrow"/>
              </a:rPr>
              <a:t>Bob’s </a:t>
            </a:r>
            <a:r>
              <a:rPr sz="2400" spc="-5" dirty="0">
                <a:latin typeface="Arial Narrow"/>
                <a:cs typeface="Arial Narrow"/>
              </a:rPr>
              <a:t>address and the amount of bitcoins to transfer in a  “transaction”</a:t>
            </a:r>
            <a:r>
              <a:rPr sz="2400" spc="1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message</a:t>
            </a:r>
            <a:endParaRPr sz="2400" dirty="0">
              <a:latin typeface="Arial Narrow"/>
              <a:cs typeface="Arial Narrow"/>
            </a:endParaRPr>
          </a:p>
          <a:p>
            <a:pPr marL="756285" marR="118110" lvl="1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Arial Narrow"/>
                <a:cs typeface="Arial Narrow"/>
              </a:rPr>
              <a:t>Alice signs the transaction with her private </a:t>
            </a:r>
            <a:r>
              <a:rPr sz="2400" spc="-40" dirty="0">
                <a:latin typeface="Arial Narrow"/>
                <a:cs typeface="Arial Narrow"/>
              </a:rPr>
              <a:t>key, </a:t>
            </a:r>
            <a:r>
              <a:rPr sz="2400" spc="-5" dirty="0">
                <a:latin typeface="Arial Narrow"/>
                <a:cs typeface="Arial Narrow"/>
              </a:rPr>
              <a:t>and announces her  public key for signature</a:t>
            </a:r>
            <a:r>
              <a:rPr sz="2400" spc="10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verification</a:t>
            </a:r>
            <a:endParaRPr sz="2400" dirty="0">
              <a:latin typeface="Arial Narrow"/>
              <a:cs typeface="Arial Narrow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Arial Narrow"/>
                <a:cs typeface="Arial Narrow"/>
              </a:rPr>
              <a:t>Alice broadcasts the transaction on the Bitcoin network for all to</a:t>
            </a:r>
            <a:r>
              <a:rPr sz="2400" spc="295" dirty="0">
                <a:latin typeface="Arial Narrow"/>
                <a:cs typeface="Arial Narrow"/>
              </a:rPr>
              <a:t> </a:t>
            </a:r>
            <a:r>
              <a:rPr sz="2400" spc="-5" dirty="0" smtClean="0">
                <a:latin typeface="Arial Narrow"/>
                <a:cs typeface="Arial Narrow"/>
              </a:rPr>
              <a:t>see</a:t>
            </a:r>
            <a:endParaRPr sz="2400" dirty="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6725" y="51428"/>
            <a:ext cx="2588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Bitcoin</a:t>
            </a:r>
            <a:r>
              <a:rPr spc="-14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spc="-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Anonymity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768350"/>
            <a:ext cx="8558530" cy="3036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508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Bitcoin is </a:t>
            </a:r>
            <a:r>
              <a:rPr sz="2400" spc="-5" dirty="0" smtClean="0">
                <a:latin typeface="Arial Narrow"/>
                <a:cs typeface="Arial Narrow"/>
              </a:rPr>
              <a:t>permission-less</a:t>
            </a:r>
            <a:r>
              <a:rPr lang="en-IN" sz="2400" spc="-5" dirty="0" smtClean="0">
                <a:latin typeface="Arial Narrow"/>
                <a:cs typeface="Arial Narrow"/>
              </a:rPr>
              <a:t>.</a:t>
            </a:r>
            <a:endParaRPr sz="2400" dirty="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3500" dirty="0">
              <a:latin typeface="Arial Narrow"/>
              <a:cs typeface="Arial Narrow"/>
            </a:endParaRPr>
          </a:p>
          <a:p>
            <a:pPr marL="355600" marR="31623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The public and the private keys do not need </a:t>
            </a:r>
            <a:r>
              <a:rPr sz="2400" dirty="0">
                <a:latin typeface="Arial Narrow"/>
                <a:cs typeface="Arial Narrow"/>
              </a:rPr>
              <a:t>to </a:t>
            </a:r>
            <a:r>
              <a:rPr sz="2400" spc="-5" dirty="0">
                <a:latin typeface="Arial Narrow"/>
                <a:cs typeface="Arial Narrow"/>
              </a:rPr>
              <a:t>be registered, the </a:t>
            </a:r>
            <a:r>
              <a:rPr sz="2400" spc="-10" dirty="0">
                <a:latin typeface="Arial Narrow"/>
                <a:cs typeface="Arial Narrow"/>
              </a:rPr>
              <a:t>wallet  </a:t>
            </a:r>
            <a:r>
              <a:rPr sz="2400" spc="-5" dirty="0">
                <a:latin typeface="Arial Narrow"/>
                <a:cs typeface="Arial Narrow"/>
              </a:rPr>
              <a:t>can generate them for the</a:t>
            </a:r>
            <a:r>
              <a:rPr sz="2400" spc="8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users</a:t>
            </a:r>
            <a:endParaRPr sz="2400" dirty="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3500" dirty="0">
              <a:latin typeface="Arial Narrow"/>
              <a:cs typeface="Arial Narrow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The </a:t>
            </a:r>
            <a:r>
              <a:rPr sz="2400" b="1" spc="-5" dirty="0">
                <a:latin typeface="Arial Narrow"/>
                <a:cs typeface="Arial Narrow"/>
              </a:rPr>
              <a:t>bitcoin address </a:t>
            </a:r>
            <a:r>
              <a:rPr sz="2400" spc="-5" dirty="0">
                <a:latin typeface="Arial Narrow"/>
                <a:cs typeface="Arial Narrow"/>
              </a:rPr>
              <a:t>is used for transaction, not the user name or</a:t>
            </a:r>
            <a:r>
              <a:rPr sz="2400" spc="254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identity</a:t>
            </a:r>
            <a:endParaRPr sz="2400" dirty="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50" dirty="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1" y="51428"/>
            <a:ext cx="3579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Bitcoin</a:t>
            </a:r>
            <a:r>
              <a:rPr spc="-14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spc="-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Anonymity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769873"/>
            <a:ext cx="8408035" cy="3409266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54965" marR="5080" indent="-342900">
              <a:lnSpc>
                <a:spcPts val="2870"/>
              </a:lnSpc>
              <a:spcBef>
                <a:spcPts val="20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 Narrow"/>
                <a:cs typeface="Arial Narrow"/>
              </a:rPr>
              <a:t>A </a:t>
            </a:r>
            <a:r>
              <a:rPr sz="2400" b="1" spc="-5" dirty="0">
                <a:latin typeface="Arial Narrow"/>
                <a:cs typeface="Arial Narrow"/>
              </a:rPr>
              <a:t>bitcoin address </a:t>
            </a:r>
            <a:r>
              <a:rPr sz="2400" spc="-5" dirty="0">
                <a:latin typeface="Arial Narrow"/>
                <a:cs typeface="Arial Narrow"/>
              </a:rPr>
              <a:t>mathematically corresponds to a public key based </a:t>
            </a:r>
            <a:r>
              <a:rPr sz="2400" spc="-10" dirty="0">
                <a:latin typeface="Arial Narrow"/>
                <a:cs typeface="Arial Narrow"/>
              </a:rPr>
              <a:t>on  </a:t>
            </a:r>
            <a:r>
              <a:rPr sz="2400" spc="-5" dirty="0">
                <a:latin typeface="Arial Narrow"/>
                <a:cs typeface="Arial Narrow"/>
              </a:rPr>
              <a:t>ECDSA – the digital signature algorithm used in</a:t>
            </a:r>
            <a:r>
              <a:rPr sz="2400" spc="10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bitcoin</a:t>
            </a:r>
            <a:endParaRPr sz="2400" dirty="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3400" dirty="0">
              <a:latin typeface="Arial Narrow"/>
              <a:cs typeface="Arial Narrow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 Narrow"/>
                <a:cs typeface="Arial Narrow"/>
              </a:rPr>
              <a:t>A </a:t>
            </a:r>
            <a:r>
              <a:rPr sz="2400" spc="-5" dirty="0">
                <a:latin typeface="Arial Narrow"/>
                <a:cs typeface="Arial Narrow"/>
              </a:rPr>
              <a:t>sample bitcoin address:</a:t>
            </a:r>
            <a:r>
              <a:rPr sz="2400" spc="3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1PHYrmdJ22MKbJevpb3MBNpVckjZHt89hz</a:t>
            </a:r>
            <a:endParaRPr sz="2400" dirty="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3500" dirty="0">
              <a:latin typeface="Arial Narrow"/>
              <a:cs typeface="Arial Narrow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Each person can have many such addresses, each with its own</a:t>
            </a:r>
            <a:r>
              <a:rPr sz="2400" spc="32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balance</a:t>
            </a:r>
            <a:endParaRPr sz="2400" dirty="0">
              <a:latin typeface="Arial Narrow"/>
              <a:cs typeface="Arial Narrow"/>
            </a:endParaRPr>
          </a:p>
          <a:p>
            <a:pPr marL="4699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Arial"/>
                <a:cs typeface="Arial"/>
              </a:rPr>
              <a:t>– </a:t>
            </a:r>
            <a:r>
              <a:rPr sz="2400" spc="-10" dirty="0">
                <a:latin typeface="Arial Narrow"/>
                <a:cs typeface="Arial Narrow"/>
              </a:rPr>
              <a:t>Difficult </a:t>
            </a:r>
            <a:r>
              <a:rPr sz="2400" spc="-5" dirty="0">
                <a:latin typeface="Arial Narrow"/>
                <a:cs typeface="Arial Narrow"/>
              </a:rPr>
              <a:t>to know which person owns what</a:t>
            </a:r>
            <a:r>
              <a:rPr sz="2400" spc="-19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amount</a:t>
            </a:r>
            <a:endParaRPr sz="2400" dirty="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 dirty="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38350"/>
            <a:ext cx="8229600" cy="1904999"/>
          </a:xfrm>
        </p:spPr>
        <p:txBody>
          <a:bodyPr/>
          <a:lstStyle/>
          <a:p>
            <a:r>
              <a:rPr lang="en-IN" sz="4400" dirty="0" smtClean="0">
                <a:solidFill>
                  <a:schemeClr val="accent1"/>
                </a:solidFill>
              </a:rPr>
              <a:t>BITCOIN SCRIPT</a:t>
            </a:r>
            <a:endParaRPr lang="en-IN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128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28"/>
            <a:ext cx="9144000" cy="50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18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731773"/>
            <a:ext cx="8130540" cy="346519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5080" indent="-3429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Alice makes a transaction of BTC 20 to Bob. How Bob will claim those  transactions?</a:t>
            </a:r>
            <a:endParaRPr sz="24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950">
              <a:latin typeface="Arial Narrow"/>
              <a:cs typeface="Arial Narrow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 Narrow"/>
                <a:cs typeface="Arial Narrow"/>
              </a:rPr>
              <a:t>A </a:t>
            </a:r>
            <a:r>
              <a:rPr sz="2400" spc="-5" dirty="0">
                <a:latin typeface="Arial Narrow"/>
                <a:cs typeface="Arial Narrow"/>
              </a:rPr>
              <a:t>transaction is characterized by two</a:t>
            </a:r>
            <a:r>
              <a:rPr sz="2400" spc="2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parameters</a:t>
            </a:r>
            <a:endParaRPr sz="2400">
              <a:latin typeface="Arial Narrow"/>
              <a:cs typeface="Arial Narrow"/>
            </a:endParaRPr>
          </a:p>
          <a:p>
            <a:pPr marL="756285" lvl="1" indent="-287020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Arial Narrow"/>
                <a:cs typeface="Arial Narrow"/>
              </a:rPr>
              <a:t>Alice sends some bitcoins: </a:t>
            </a:r>
            <a:r>
              <a:rPr sz="2400" b="1" spc="-5" dirty="0">
                <a:latin typeface="Arial Narrow"/>
                <a:cs typeface="Arial Narrow"/>
              </a:rPr>
              <a:t>the output </a:t>
            </a:r>
            <a:r>
              <a:rPr sz="2400" b="1" dirty="0">
                <a:latin typeface="Arial Narrow"/>
                <a:cs typeface="Arial Narrow"/>
              </a:rPr>
              <a:t>(</a:t>
            </a:r>
            <a:r>
              <a:rPr sz="2400" b="1" i="1" dirty="0">
                <a:latin typeface="Arial Narrow"/>
                <a:cs typeface="Arial Narrow"/>
              </a:rPr>
              <a:t>out</a:t>
            </a:r>
            <a:r>
              <a:rPr sz="2400" b="1" dirty="0">
                <a:latin typeface="Arial Narrow"/>
                <a:cs typeface="Arial Narrow"/>
              </a:rPr>
              <a:t>) </a:t>
            </a:r>
            <a:r>
              <a:rPr sz="2400" b="1" spc="-5" dirty="0">
                <a:latin typeface="Arial Narrow"/>
                <a:cs typeface="Arial Narrow"/>
              </a:rPr>
              <a:t>of the</a:t>
            </a:r>
            <a:r>
              <a:rPr sz="2400" b="1" spc="95" dirty="0">
                <a:latin typeface="Arial Narrow"/>
                <a:cs typeface="Arial Narrow"/>
              </a:rPr>
              <a:t> </a:t>
            </a:r>
            <a:r>
              <a:rPr sz="2400" b="1" spc="-5" dirty="0">
                <a:latin typeface="Arial Narrow"/>
                <a:cs typeface="Arial Narrow"/>
              </a:rPr>
              <a:t>transaction</a:t>
            </a:r>
            <a:endParaRPr sz="2400">
              <a:latin typeface="Arial Narrow"/>
              <a:cs typeface="Arial Narrow"/>
            </a:endParaRPr>
          </a:p>
          <a:p>
            <a:pPr marL="756285" lvl="1" indent="-287020">
              <a:lnSpc>
                <a:spcPct val="100000"/>
              </a:lnSpc>
              <a:spcBef>
                <a:spcPts val="29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Arial Narrow"/>
                <a:cs typeface="Arial Narrow"/>
              </a:rPr>
              <a:t>Bob receives some bitcoins: </a:t>
            </a:r>
            <a:r>
              <a:rPr sz="2400" b="1" spc="-5" dirty="0">
                <a:latin typeface="Arial Narrow"/>
                <a:cs typeface="Arial Narrow"/>
              </a:rPr>
              <a:t>the input </a:t>
            </a:r>
            <a:r>
              <a:rPr sz="2400" b="1" dirty="0">
                <a:latin typeface="Arial Narrow"/>
                <a:cs typeface="Arial Narrow"/>
              </a:rPr>
              <a:t>(</a:t>
            </a:r>
            <a:r>
              <a:rPr sz="2400" b="1" i="1" dirty="0">
                <a:latin typeface="Arial Narrow"/>
                <a:cs typeface="Arial Narrow"/>
              </a:rPr>
              <a:t>in</a:t>
            </a:r>
            <a:r>
              <a:rPr sz="2400" b="1" dirty="0">
                <a:latin typeface="Arial Narrow"/>
                <a:cs typeface="Arial Narrow"/>
              </a:rPr>
              <a:t>) </a:t>
            </a:r>
            <a:r>
              <a:rPr sz="2400" b="1" spc="-5" dirty="0">
                <a:latin typeface="Arial Narrow"/>
                <a:cs typeface="Arial Narrow"/>
              </a:rPr>
              <a:t>of the</a:t>
            </a:r>
            <a:r>
              <a:rPr sz="2400" b="1" spc="114" dirty="0">
                <a:latin typeface="Arial Narrow"/>
                <a:cs typeface="Arial Narrow"/>
              </a:rPr>
              <a:t> </a:t>
            </a:r>
            <a:r>
              <a:rPr sz="2400" b="1" spc="-5" dirty="0">
                <a:latin typeface="Arial Narrow"/>
                <a:cs typeface="Arial Narrow"/>
              </a:rPr>
              <a:t>transaction</a:t>
            </a:r>
            <a:endParaRPr sz="2400">
              <a:latin typeface="Arial Narrow"/>
              <a:cs typeface="Arial Narrow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"/>
              <a:buChar char="–"/>
            </a:pPr>
            <a:endParaRPr sz="3250">
              <a:latin typeface="Arial Narrow"/>
              <a:cs typeface="Arial Narrow"/>
            </a:endParaRPr>
          </a:p>
          <a:p>
            <a:pPr marL="355600" marR="320675" indent="-342900">
              <a:lnSpc>
                <a:spcPts val="259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20" dirty="0">
                <a:latin typeface="Arial Narrow"/>
                <a:cs typeface="Arial Narrow"/>
              </a:rPr>
              <a:t>We </a:t>
            </a:r>
            <a:r>
              <a:rPr sz="2400" spc="-5" dirty="0">
                <a:latin typeface="Arial Narrow"/>
                <a:cs typeface="Arial Narrow"/>
              </a:rPr>
              <a:t>need to determine that </a:t>
            </a:r>
            <a:r>
              <a:rPr sz="2400" b="1" spc="-5" dirty="0">
                <a:latin typeface="Arial Narrow"/>
                <a:cs typeface="Arial Narrow"/>
              </a:rPr>
              <a:t>a transaction input correctly claims a  transaction output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12038" y="51428"/>
            <a:ext cx="191706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Bitcoin</a:t>
            </a:r>
            <a:r>
              <a:rPr spc="-6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spc="-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Script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702208"/>
            <a:ext cx="8528050" cy="25782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 Narrow"/>
                <a:cs typeface="Arial Narrow"/>
              </a:rPr>
              <a:t>A </a:t>
            </a:r>
            <a:r>
              <a:rPr sz="2200" spc="-10" dirty="0">
                <a:latin typeface="Arial Narrow"/>
                <a:cs typeface="Arial Narrow"/>
              </a:rPr>
              <a:t>programming language </a:t>
            </a:r>
            <a:r>
              <a:rPr sz="2200" spc="-5" dirty="0">
                <a:latin typeface="Arial Narrow"/>
                <a:cs typeface="Arial Narrow"/>
              </a:rPr>
              <a:t>to </a:t>
            </a:r>
            <a:r>
              <a:rPr sz="2200" spc="-10" dirty="0">
                <a:latin typeface="Arial Narrow"/>
                <a:cs typeface="Arial Narrow"/>
              </a:rPr>
              <a:t>validate bitcoin</a:t>
            </a:r>
            <a:r>
              <a:rPr sz="2200" spc="-5" dirty="0">
                <a:latin typeface="Arial Narrow"/>
                <a:cs typeface="Arial Narrow"/>
              </a:rPr>
              <a:t> </a:t>
            </a:r>
            <a:r>
              <a:rPr sz="2200" spc="-10" dirty="0">
                <a:latin typeface="Arial Narrow"/>
                <a:cs typeface="Arial Narrow"/>
              </a:rPr>
              <a:t>transactions</a:t>
            </a:r>
            <a:endParaRPr sz="2200" dirty="0">
              <a:latin typeface="Arial Narrow"/>
              <a:cs typeface="Arial Narrow"/>
            </a:endParaRPr>
          </a:p>
          <a:p>
            <a:pPr marL="756285" lvl="1" indent="-287020">
              <a:lnSpc>
                <a:spcPct val="100000"/>
              </a:lnSpc>
              <a:spcBef>
                <a:spcPts val="26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spc="-5" dirty="0">
                <a:latin typeface="Arial Narrow"/>
                <a:cs typeface="Arial Narrow"/>
              </a:rPr>
              <a:t>A list </a:t>
            </a:r>
            <a:r>
              <a:rPr sz="2200" spc="-10" dirty="0">
                <a:latin typeface="Arial Narrow"/>
                <a:cs typeface="Arial Narrow"/>
              </a:rPr>
              <a:t>of instructions recorded </a:t>
            </a:r>
            <a:r>
              <a:rPr sz="2200" spc="-5" dirty="0">
                <a:latin typeface="Arial Narrow"/>
                <a:cs typeface="Arial Narrow"/>
              </a:rPr>
              <a:t>with </a:t>
            </a:r>
            <a:r>
              <a:rPr sz="2200" spc="-10" dirty="0">
                <a:latin typeface="Arial Narrow"/>
                <a:cs typeface="Arial Narrow"/>
              </a:rPr>
              <a:t>each</a:t>
            </a:r>
            <a:r>
              <a:rPr sz="2200" spc="-30" dirty="0">
                <a:latin typeface="Arial Narrow"/>
                <a:cs typeface="Arial Narrow"/>
              </a:rPr>
              <a:t> </a:t>
            </a:r>
            <a:r>
              <a:rPr sz="2200" spc="-10" dirty="0">
                <a:latin typeface="Arial Narrow"/>
                <a:cs typeface="Arial Narrow"/>
              </a:rPr>
              <a:t>transaction</a:t>
            </a:r>
            <a:endParaRPr sz="2200" dirty="0">
              <a:latin typeface="Arial Narrow"/>
              <a:cs typeface="Arial Narrow"/>
            </a:endParaRPr>
          </a:p>
          <a:p>
            <a:pPr marL="756285" marR="5080" lvl="1" indent="-287020">
              <a:lnSpc>
                <a:spcPts val="2380"/>
              </a:lnSpc>
              <a:spcBef>
                <a:spcPts val="56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spc="-10" dirty="0">
                <a:latin typeface="Arial Narrow"/>
                <a:cs typeface="Arial Narrow"/>
              </a:rPr>
              <a:t>Describes how </a:t>
            </a:r>
            <a:r>
              <a:rPr sz="2200" spc="-5" dirty="0">
                <a:latin typeface="Arial Narrow"/>
                <a:cs typeface="Arial Narrow"/>
              </a:rPr>
              <a:t>the </a:t>
            </a:r>
            <a:r>
              <a:rPr sz="2200" spc="-10" dirty="0">
                <a:latin typeface="Arial Narrow"/>
                <a:cs typeface="Arial Narrow"/>
              </a:rPr>
              <a:t>next person can gain access </a:t>
            </a:r>
            <a:r>
              <a:rPr sz="2200" spc="-5" dirty="0">
                <a:latin typeface="Arial Narrow"/>
                <a:cs typeface="Arial Narrow"/>
              </a:rPr>
              <a:t>to the </a:t>
            </a:r>
            <a:r>
              <a:rPr sz="2200" spc="-10" dirty="0">
                <a:latin typeface="Arial Narrow"/>
                <a:cs typeface="Arial Narrow"/>
              </a:rPr>
              <a:t>bitcoins, </a:t>
            </a:r>
            <a:r>
              <a:rPr sz="2200" spc="-5" dirty="0">
                <a:latin typeface="Arial Narrow"/>
                <a:cs typeface="Arial Narrow"/>
              </a:rPr>
              <a:t>if </a:t>
            </a:r>
            <a:r>
              <a:rPr sz="2200" spc="-10" dirty="0">
                <a:latin typeface="Arial Narrow"/>
                <a:cs typeface="Arial Narrow"/>
              </a:rPr>
              <a:t>that person  wants </a:t>
            </a:r>
            <a:r>
              <a:rPr sz="2200" spc="-5" dirty="0">
                <a:latin typeface="Arial Narrow"/>
                <a:cs typeface="Arial Narrow"/>
              </a:rPr>
              <a:t>to </a:t>
            </a:r>
            <a:r>
              <a:rPr sz="2200" spc="-10" dirty="0">
                <a:latin typeface="Arial Narrow"/>
                <a:cs typeface="Arial Narrow"/>
              </a:rPr>
              <a:t>spend</a:t>
            </a:r>
            <a:r>
              <a:rPr sz="2200" spc="10" dirty="0">
                <a:latin typeface="Arial Narrow"/>
                <a:cs typeface="Arial Narrow"/>
              </a:rPr>
              <a:t> </a:t>
            </a:r>
            <a:r>
              <a:rPr sz="2200" spc="-10" dirty="0">
                <a:latin typeface="Arial Narrow"/>
                <a:cs typeface="Arial Narrow"/>
              </a:rPr>
              <a:t>them</a:t>
            </a:r>
            <a:endParaRPr sz="2200" dirty="0">
              <a:latin typeface="Arial Narrow"/>
              <a:cs typeface="Arial Narrow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"/>
              <a:buChar char="–"/>
            </a:pPr>
            <a:endParaRPr sz="2700" dirty="0">
              <a:latin typeface="Arial Narrow"/>
              <a:cs typeface="Arial Narrow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latin typeface="Arial Narrow"/>
                <a:cs typeface="Arial Narrow"/>
              </a:rPr>
              <a:t>FORTH-like language, </a:t>
            </a:r>
            <a:r>
              <a:rPr sz="2200" spc="-5" dirty="0">
                <a:latin typeface="Arial Narrow"/>
                <a:cs typeface="Arial Narrow"/>
              </a:rPr>
              <a:t>stack </a:t>
            </a:r>
            <a:r>
              <a:rPr sz="2200" spc="-10" dirty="0">
                <a:latin typeface="Arial Narrow"/>
                <a:cs typeface="Arial Narrow"/>
              </a:rPr>
              <a:t>based and processed </a:t>
            </a:r>
            <a:r>
              <a:rPr sz="2200" spc="-5" dirty="0">
                <a:latin typeface="Arial Narrow"/>
                <a:cs typeface="Arial Narrow"/>
              </a:rPr>
              <a:t>left to</a:t>
            </a:r>
            <a:r>
              <a:rPr sz="2200" spc="105" dirty="0">
                <a:latin typeface="Arial Narrow"/>
                <a:cs typeface="Arial Narrow"/>
              </a:rPr>
              <a:t> </a:t>
            </a:r>
            <a:r>
              <a:rPr sz="2200" spc="-5" dirty="0">
                <a:latin typeface="Arial Narrow"/>
                <a:cs typeface="Arial Narrow"/>
              </a:rPr>
              <a:t>write</a:t>
            </a:r>
            <a:endParaRPr sz="2200" dirty="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 dirty="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12038" y="51428"/>
            <a:ext cx="191706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Bitcoin</a:t>
            </a:r>
            <a:r>
              <a:rPr spc="-6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spc="-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Script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768350"/>
            <a:ext cx="8454390" cy="2075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 Narrow"/>
                <a:cs typeface="Arial Narrow"/>
              </a:rPr>
              <a:t>A </a:t>
            </a:r>
            <a:r>
              <a:rPr sz="2400" spc="-5" dirty="0">
                <a:latin typeface="Arial Narrow"/>
                <a:cs typeface="Arial Narrow"/>
              </a:rPr>
              <a:t>stacked based computer programming language originally designed </a:t>
            </a:r>
            <a:r>
              <a:rPr sz="2400" spc="-10" dirty="0">
                <a:latin typeface="Arial Narrow"/>
                <a:cs typeface="Arial Narrow"/>
              </a:rPr>
              <a:t>by  </a:t>
            </a:r>
            <a:r>
              <a:rPr sz="2400" spc="-5" dirty="0">
                <a:latin typeface="Arial Narrow"/>
                <a:cs typeface="Arial Narrow"/>
              </a:rPr>
              <a:t>Charles</a:t>
            </a:r>
            <a:r>
              <a:rPr sz="2400" spc="2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Moore</a:t>
            </a:r>
            <a:endParaRPr sz="2400" dirty="0">
              <a:latin typeface="Arial Narrow"/>
              <a:cs typeface="Arial Narrow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Arial Narrow"/>
                <a:cs typeface="Arial Narrow"/>
              </a:rPr>
              <a:t>A </a:t>
            </a:r>
            <a:r>
              <a:rPr sz="2400" spc="-5" dirty="0">
                <a:latin typeface="Arial Narrow"/>
                <a:cs typeface="Arial Narrow"/>
              </a:rPr>
              <a:t>procedural programming language without type</a:t>
            </a:r>
            <a:r>
              <a:rPr sz="2400" spc="8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checking</a:t>
            </a:r>
            <a:endParaRPr sz="2400" dirty="0">
              <a:latin typeface="Arial Narrow"/>
              <a:cs typeface="Arial Narrow"/>
            </a:endParaRPr>
          </a:p>
          <a:p>
            <a:pPr marL="756285" lvl="1" indent="-287020">
              <a:lnSpc>
                <a:spcPct val="100000"/>
              </a:lnSpc>
              <a:spcBef>
                <a:spcPts val="58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Arial Narrow"/>
                <a:cs typeface="Arial Narrow"/>
              </a:rPr>
              <a:t>Use a </a:t>
            </a:r>
            <a:r>
              <a:rPr sz="2400" b="1" spc="-5" dirty="0">
                <a:latin typeface="Arial Narrow"/>
                <a:cs typeface="Arial Narrow"/>
              </a:rPr>
              <a:t>stack </a:t>
            </a:r>
            <a:r>
              <a:rPr sz="2400" spc="-5" dirty="0">
                <a:latin typeface="Arial Narrow"/>
                <a:cs typeface="Arial Narrow"/>
              </a:rPr>
              <a:t>for recursive subroutine</a:t>
            </a:r>
            <a:r>
              <a:rPr sz="2400" spc="12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execution</a:t>
            </a:r>
            <a:endParaRPr sz="2400" dirty="0">
              <a:latin typeface="Arial Narrow"/>
              <a:cs typeface="Arial Narrow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Arial Narrow"/>
                <a:cs typeface="Arial Narrow"/>
              </a:rPr>
              <a:t>Uses </a:t>
            </a:r>
            <a:r>
              <a:rPr sz="2400" b="1" spc="-5" dirty="0">
                <a:latin typeface="Arial Narrow"/>
                <a:cs typeface="Arial Narrow"/>
              </a:rPr>
              <a:t>reverse Polish notation (RPN) </a:t>
            </a:r>
            <a:r>
              <a:rPr sz="2400" spc="-5" dirty="0">
                <a:latin typeface="Arial Narrow"/>
                <a:cs typeface="Arial Narrow"/>
              </a:rPr>
              <a:t>or </a:t>
            </a:r>
            <a:r>
              <a:rPr sz="2400" b="1" spc="-5" dirty="0">
                <a:latin typeface="Arial Narrow"/>
                <a:cs typeface="Arial Narrow"/>
              </a:rPr>
              <a:t>postfix</a:t>
            </a:r>
            <a:r>
              <a:rPr sz="2400" b="1" spc="70" dirty="0">
                <a:latin typeface="Arial Narrow"/>
                <a:cs typeface="Arial Narrow"/>
              </a:rPr>
              <a:t> </a:t>
            </a:r>
            <a:r>
              <a:rPr sz="2400" b="1" spc="-5" dirty="0">
                <a:latin typeface="Arial Narrow"/>
                <a:cs typeface="Arial Narrow"/>
              </a:rPr>
              <a:t>notation</a:t>
            </a:r>
            <a:endParaRPr sz="2400" dirty="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24910" y="51428"/>
            <a:ext cx="26917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How FORTH</a:t>
            </a:r>
            <a:r>
              <a:rPr spc="-5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spc="-1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733297"/>
            <a:ext cx="8182609" cy="42979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5600" marR="5080" indent="-342900">
              <a:lnSpc>
                <a:spcPts val="2580"/>
              </a:lnSpc>
              <a:spcBef>
                <a:spcPts val="43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 Narrow"/>
                <a:cs typeface="Arial Narrow"/>
              </a:rPr>
              <a:t>“A </a:t>
            </a:r>
            <a:r>
              <a:rPr sz="2400" b="1" spc="-5" dirty="0">
                <a:latin typeface="Arial Narrow"/>
                <a:cs typeface="Arial Narrow"/>
              </a:rPr>
              <a:t>decentralized </a:t>
            </a:r>
            <a:r>
              <a:rPr sz="2400" spc="-5" dirty="0">
                <a:latin typeface="Arial Narrow"/>
                <a:cs typeface="Arial Narrow"/>
              </a:rPr>
              <a:t>digital currency enables instant payments to anyone,  anywhere in the world” –</a:t>
            </a:r>
            <a:r>
              <a:rPr sz="2400" spc="100" dirty="0">
                <a:latin typeface="Arial Narrow"/>
                <a:cs typeface="Arial Narrow"/>
              </a:rPr>
              <a:t> </a:t>
            </a:r>
            <a:r>
              <a:rPr sz="2400" spc="-5" dirty="0" smtClean="0">
                <a:latin typeface="Arial Narrow"/>
                <a:cs typeface="Arial Narrow"/>
              </a:rPr>
              <a:t>en.bitcoin.it</a:t>
            </a:r>
            <a:endParaRPr lang="en-IN" sz="2400" spc="-5" dirty="0" smtClean="0">
              <a:latin typeface="Arial Narrow"/>
              <a:cs typeface="Arial Narrow"/>
            </a:endParaRPr>
          </a:p>
          <a:p>
            <a:pPr marL="355600" marR="5080" indent="-342900">
              <a:lnSpc>
                <a:spcPts val="2580"/>
              </a:lnSpc>
              <a:spcBef>
                <a:spcPts val="43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IN" sz="2400" spc="-5" dirty="0">
              <a:latin typeface="Arial Narrow"/>
              <a:cs typeface="Arial Narrow"/>
            </a:endParaRPr>
          </a:p>
          <a:p>
            <a:pPr marL="355600" marR="5080" indent="-342900">
              <a:lnSpc>
                <a:spcPts val="2580"/>
              </a:lnSpc>
              <a:spcBef>
                <a:spcPts val="43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IN" sz="2400" spc="-5" dirty="0" smtClean="0">
                <a:latin typeface="Arial Narrow"/>
                <a:cs typeface="Arial Narrow"/>
              </a:rPr>
              <a:t>Value </a:t>
            </a:r>
            <a:r>
              <a:rPr lang="en-IN" sz="2400" spc="-5" smtClean="0">
                <a:latin typeface="Arial Narrow"/>
                <a:cs typeface="Arial Narrow"/>
              </a:rPr>
              <a:t>of Bitcoin=?</a:t>
            </a:r>
            <a:endParaRPr sz="2400" dirty="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950" dirty="0">
              <a:latin typeface="Arial Narrow"/>
              <a:cs typeface="Arial Narrow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No central </a:t>
            </a:r>
            <a:r>
              <a:rPr sz="2400" spc="-20" dirty="0">
                <a:latin typeface="Arial Narrow"/>
                <a:cs typeface="Arial Narrow"/>
              </a:rPr>
              <a:t>authority, </a:t>
            </a:r>
            <a:r>
              <a:rPr sz="2400" spc="-5" dirty="0">
                <a:latin typeface="Arial Narrow"/>
                <a:cs typeface="Arial Narrow"/>
              </a:rPr>
              <a:t>uses peer-to-peer</a:t>
            </a:r>
            <a:r>
              <a:rPr sz="2400" spc="14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technology</a:t>
            </a:r>
            <a:endParaRPr sz="2400" dirty="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000" dirty="0">
              <a:latin typeface="Arial Narrow"/>
              <a:cs typeface="Arial Narrow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40" dirty="0">
                <a:latin typeface="Arial Narrow"/>
                <a:cs typeface="Arial Narrow"/>
              </a:rPr>
              <a:t>Two </a:t>
            </a:r>
            <a:r>
              <a:rPr sz="2400" spc="-5" dirty="0">
                <a:latin typeface="Arial Narrow"/>
                <a:cs typeface="Arial Narrow"/>
              </a:rPr>
              <a:t>broad</a:t>
            </a:r>
            <a:r>
              <a:rPr sz="2400" spc="7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operations</a:t>
            </a:r>
            <a:endParaRPr sz="2400" dirty="0">
              <a:latin typeface="Arial Narrow"/>
              <a:cs typeface="Arial Narrow"/>
            </a:endParaRPr>
          </a:p>
          <a:p>
            <a:pPr marL="756285" marR="191135" lvl="1" indent="-287020">
              <a:lnSpc>
                <a:spcPts val="259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sz="2400" b="1" spc="-15" dirty="0">
                <a:latin typeface="Arial Narrow"/>
                <a:cs typeface="Arial Narrow"/>
              </a:rPr>
              <a:t>Transaction </a:t>
            </a:r>
            <a:r>
              <a:rPr sz="2400" b="1" spc="-5" dirty="0">
                <a:latin typeface="Arial Narrow"/>
                <a:cs typeface="Arial Narrow"/>
              </a:rPr>
              <a:t>Management </a:t>
            </a:r>
            <a:r>
              <a:rPr sz="2400" dirty="0">
                <a:latin typeface="Arial Narrow"/>
                <a:cs typeface="Arial Narrow"/>
              </a:rPr>
              <a:t>– </a:t>
            </a:r>
            <a:r>
              <a:rPr sz="2400" spc="-5" dirty="0">
                <a:latin typeface="Arial Narrow"/>
                <a:cs typeface="Arial Narrow"/>
              </a:rPr>
              <a:t>transfer of bitcoins from one user to  another</a:t>
            </a:r>
            <a:endParaRPr sz="2400" dirty="0">
              <a:latin typeface="Arial Narrow"/>
              <a:cs typeface="Arial Narrow"/>
            </a:endParaRPr>
          </a:p>
          <a:p>
            <a:pPr marL="756285" lvl="1" indent="-287020">
              <a:lnSpc>
                <a:spcPct val="100000"/>
              </a:lnSpc>
              <a:spcBef>
                <a:spcPts val="254"/>
              </a:spcBef>
              <a:buFont typeface="Arial"/>
              <a:buChar char="–"/>
              <a:tabLst>
                <a:tab pos="756920" algn="l"/>
              </a:tabLst>
            </a:pPr>
            <a:r>
              <a:rPr sz="2400" b="1" spc="-5" dirty="0">
                <a:latin typeface="Arial Narrow"/>
                <a:cs typeface="Arial Narrow"/>
              </a:rPr>
              <a:t>Money Issuance </a:t>
            </a:r>
            <a:r>
              <a:rPr sz="2400" spc="-5" dirty="0">
                <a:latin typeface="Arial Narrow"/>
                <a:cs typeface="Arial Narrow"/>
              </a:rPr>
              <a:t>– regulate the monetary</a:t>
            </a:r>
            <a:r>
              <a:rPr sz="2400" spc="12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base</a:t>
            </a:r>
            <a:endParaRPr sz="2400" dirty="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51428"/>
            <a:ext cx="388873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Bitcoin – The</a:t>
            </a:r>
            <a:r>
              <a:rPr spc="-7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spc="-5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Beginning</a:t>
            </a:r>
            <a:endParaRPr spc="-5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702817"/>
            <a:ext cx="1610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Sakkal Majalla"/>
                <a:cs typeface="Sakkal Majalla"/>
              </a:rPr>
              <a:t>30 10 </a:t>
            </a:r>
            <a:r>
              <a:rPr sz="2400" b="1" dirty="0">
                <a:latin typeface="Sakkal Majalla"/>
                <a:cs typeface="Sakkal Majalla"/>
              </a:rPr>
              <a:t>* </a:t>
            </a:r>
            <a:r>
              <a:rPr sz="2400" b="1" spc="-5" dirty="0">
                <a:latin typeface="Sakkal Majalla"/>
                <a:cs typeface="Sakkal Majalla"/>
              </a:rPr>
              <a:t>15 </a:t>
            </a:r>
            <a:r>
              <a:rPr sz="2400" b="1" dirty="0">
                <a:latin typeface="Sakkal Majalla"/>
                <a:cs typeface="Sakkal Majalla"/>
              </a:rPr>
              <a:t>+ </a:t>
            </a:r>
            <a:r>
              <a:rPr sz="2400" b="1" spc="-5" dirty="0">
                <a:latin typeface="Sakkal Majalla"/>
                <a:cs typeface="Sakkal Majalla"/>
              </a:rPr>
              <a:t>CR</a:t>
            </a:r>
            <a:r>
              <a:rPr sz="2400" b="1" spc="-70" dirty="0">
                <a:latin typeface="Sakkal Majalla"/>
                <a:cs typeface="Sakkal Majalla"/>
              </a:rPr>
              <a:t> </a:t>
            </a:r>
            <a:r>
              <a:rPr sz="2400" b="1" dirty="0">
                <a:latin typeface="Sakkal Majalla"/>
                <a:cs typeface="Sakkal Majalla"/>
              </a:rPr>
              <a:t>.</a:t>
            </a:r>
            <a:endParaRPr sz="2400">
              <a:latin typeface="Sakkal Majalla"/>
              <a:cs typeface="Sakkal Majall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FORTH – </a:t>
            </a:r>
            <a:r>
              <a:rPr spc="-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Sample Execution </a:t>
            </a:r>
            <a:r>
              <a:rPr spc="-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using</a:t>
            </a:r>
            <a:r>
              <a:rPr spc="4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spc="-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RPN</a:t>
            </a:r>
          </a:p>
        </p:txBody>
      </p:sp>
      <p:sp>
        <p:nvSpPr>
          <p:cNvPr id="4" name="object 4"/>
          <p:cNvSpPr/>
          <p:nvPr/>
        </p:nvSpPr>
        <p:spPr>
          <a:xfrm>
            <a:off x="6400800" y="1200150"/>
            <a:ext cx="762000" cy="3124200"/>
          </a:xfrm>
          <a:custGeom>
            <a:avLst/>
            <a:gdLst/>
            <a:ahLst/>
            <a:cxnLst/>
            <a:rect l="l" t="t" r="r" b="b"/>
            <a:pathLst>
              <a:path w="762000" h="3124200">
                <a:moveTo>
                  <a:pt x="0" y="0"/>
                </a:moveTo>
                <a:lnTo>
                  <a:pt x="762000" y="0"/>
                </a:lnTo>
              </a:path>
              <a:path w="762000" h="3124200">
                <a:moveTo>
                  <a:pt x="0" y="0"/>
                </a:moveTo>
                <a:lnTo>
                  <a:pt x="0" y="3124200"/>
                </a:lnTo>
              </a:path>
            </a:pathLst>
          </a:custGeom>
          <a:ln w="76200">
            <a:solidFill>
              <a:srgbClr val="0505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305300" y="1162050"/>
            <a:ext cx="1991995" cy="3200400"/>
            <a:chOff x="4305300" y="1162050"/>
            <a:chExt cx="1991995" cy="3200400"/>
          </a:xfrm>
        </p:grpSpPr>
        <p:sp>
          <p:nvSpPr>
            <p:cNvPr id="6" name="object 6"/>
            <p:cNvSpPr/>
            <p:nvPr/>
          </p:nvSpPr>
          <p:spPr>
            <a:xfrm>
              <a:off x="4343400" y="1200150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29200" y="1200150"/>
              <a:ext cx="0" cy="3124200"/>
            </a:xfrm>
            <a:custGeom>
              <a:avLst/>
              <a:gdLst/>
              <a:ahLst/>
              <a:cxnLst/>
              <a:rect l="l" t="t" r="r" b="b"/>
              <a:pathLst>
                <a:path h="3124200">
                  <a:moveTo>
                    <a:pt x="0" y="0"/>
                  </a:moveTo>
                  <a:lnTo>
                    <a:pt x="0" y="312420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7780" y="1173476"/>
              <a:ext cx="1199385" cy="7056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8947" y="1809686"/>
              <a:ext cx="851912" cy="19589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3500" y="1200150"/>
              <a:ext cx="1104900" cy="6096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143502" y="1200150"/>
              <a:ext cx="1104900" cy="609600"/>
            </a:xfrm>
            <a:custGeom>
              <a:avLst/>
              <a:gdLst/>
              <a:ahLst/>
              <a:cxnLst/>
              <a:rect l="l" t="t" r="r" b="b"/>
              <a:pathLst>
                <a:path w="1104900" h="609600">
                  <a:moveTo>
                    <a:pt x="101600" y="0"/>
                  </a:moveTo>
                  <a:lnTo>
                    <a:pt x="1003300" y="0"/>
                  </a:lnTo>
                  <a:lnTo>
                    <a:pt x="1042845" y="7984"/>
                  </a:lnTo>
                  <a:lnTo>
                    <a:pt x="1075140" y="29759"/>
                  </a:lnTo>
                  <a:lnTo>
                    <a:pt x="1096915" y="62054"/>
                  </a:lnTo>
                  <a:lnTo>
                    <a:pt x="1104900" y="101600"/>
                  </a:lnTo>
                  <a:lnTo>
                    <a:pt x="1104900" y="609600"/>
                  </a:lnTo>
                  <a:lnTo>
                    <a:pt x="0" y="609600"/>
                  </a:lnTo>
                  <a:lnTo>
                    <a:pt x="0" y="101600"/>
                  </a:lnTo>
                  <a:lnTo>
                    <a:pt x="7984" y="62054"/>
                  </a:lnTo>
                  <a:lnTo>
                    <a:pt x="29759" y="29759"/>
                  </a:lnTo>
                  <a:lnTo>
                    <a:pt x="62054" y="7984"/>
                  </a:lnTo>
                  <a:lnTo>
                    <a:pt x="10160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540119" y="1208425"/>
            <a:ext cx="3117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latin typeface="Sakkal Majalla"/>
                <a:cs typeface="Sakkal Majalla"/>
              </a:rPr>
              <a:t>30</a:t>
            </a:r>
            <a:endParaRPr sz="2800">
              <a:latin typeface="Sakkal Majalla"/>
              <a:cs typeface="Sakkal Majall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8602" y="1171575"/>
            <a:ext cx="5709920" cy="1754505"/>
            <a:chOff x="348602" y="1171575"/>
            <a:chExt cx="5709920" cy="1754505"/>
          </a:xfrm>
        </p:grpSpPr>
        <p:sp>
          <p:nvSpPr>
            <p:cNvPr id="14" name="object 14"/>
            <p:cNvSpPr/>
            <p:nvPr/>
          </p:nvSpPr>
          <p:spPr>
            <a:xfrm>
              <a:off x="5372101" y="1897380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62599" y="1897380"/>
              <a:ext cx="304800" cy="990600"/>
            </a:xfrm>
            <a:custGeom>
              <a:avLst/>
              <a:gdLst/>
              <a:ahLst/>
              <a:cxnLst/>
              <a:rect l="l" t="t" r="r" b="b"/>
              <a:pathLst>
                <a:path w="304800" h="990600">
                  <a:moveTo>
                    <a:pt x="3048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304800" y="9906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62599" y="1897380"/>
              <a:ext cx="304800" cy="990600"/>
            </a:xfrm>
            <a:custGeom>
              <a:avLst/>
              <a:gdLst/>
              <a:ahLst/>
              <a:cxnLst/>
              <a:rect l="l" t="t" r="r" b="b"/>
              <a:pathLst>
                <a:path w="304800" h="990600">
                  <a:moveTo>
                    <a:pt x="0" y="0"/>
                  </a:moveTo>
                  <a:lnTo>
                    <a:pt x="304800" y="0"/>
                  </a:lnTo>
                  <a:lnTo>
                    <a:pt x="3048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7177" y="1200150"/>
              <a:ext cx="4357370" cy="914400"/>
            </a:xfrm>
            <a:custGeom>
              <a:avLst/>
              <a:gdLst/>
              <a:ahLst/>
              <a:cxnLst/>
              <a:rect l="l" t="t" r="r" b="b"/>
              <a:pathLst>
                <a:path w="4357370" h="914400">
                  <a:moveTo>
                    <a:pt x="3822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4356747" y="914400"/>
                  </a:lnTo>
                </a:path>
              </a:pathLst>
            </a:custGeom>
            <a:ln w="5715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05341" y="2028817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5" h="171450">
                  <a:moveTo>
                    <a:pt x="12" y="0"/>
                  </a:moveTo>
                  <a:lnTo>
                    <a:pt x="0" y="171450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702817"/>
            <a:ext cx="1610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Sakkal Majalla"/>
                <a:cs typeface="Sakkal Majalla"/>
              </a:rPr>
              <a:t>30 10 </a:t>
            </a:r>
            <a:r>
              <a:rPr sz="2400" b="1" dirty="0">
                <a:latin typeface="Sakkal Majalla"/>
                <a:cs typeface="Sakkal Majalla"/>
              </a:rPr>
              <a:t>* </a:t>
            </a:r>
            <a:r>
              <a:rPr sz="2400" b="1" spc="-5" dirty="0">
                <a:latin typeface="Sakkal Majalla"/>
                <a:cs typeface="Sakkal Majalla"/>
              </a:rPr>
              <a:t>15 </a:t>
            </a:r>
            <a:r>
              <a:rPr sz="2400" b="1" dirty="0">
                <a:latin typeface="Sakkal Majalla"/>
                <a:cs typeface="Sakkal Majalla"/>
              </a:rPr>
              <a:t>+ </a:t>
            </a:r>
            <a:r>
              <a:rPr sz="2400" b="1" spc="-5" dirty="0">
                <a:latin typeface="Sakkal Majalla"/>
                <a:cs typeface="Sakkal Majalla"/>
              </a:rPr>
              <a:t>CR</a:t>
            </a:r>
            <a:r>
              <a:rPr sz="2400" b="1" spc="-70" dirty="0">
                <a:latin typeface="Sakkal Majalla"/>
                <a:cs typeface="Sakkal Majalla"/>
              </a:rPr>
              <a:t> </a:t>
            </a:r>
            <a:r>
              <a:rPr sz="2400" b="1" dirty="0">
                <a:latin typeface="Sakkal Majalla"/>
                <a:cs typeface="Sakkal Majalla"/>
              </a:rPr>
              <a:t>.</a:t>
            </a:r>
            <a:endParaRPr sz="2400">
              <a:latin typeface="Sakkal Majalla"/>
              <a:cs typeface="Sakkal Majall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FORTH – </a:t>
            </a:r>
            <a:r>
              <a:rPr spc="-10" dirty="0"/>
              <a:t>Sample Execution </a:t>
            </a:r>
            <a:r>
              <a:rPr spc="-5" dirty="0"/>
              <a:t>using</a:t>
            </a:r>
            <a:r>
              <a:rPr spc="40" dirty="0"/>
              <a:t> </a:t>
            </a:r>
            <a:r>
              <a:rPr spc="-10" dirty="0"/>
              <a:t>RPN</a:t>
            </a:r>
          </a:p>
        </p:txBody>
      </p:sp>
      <p:sp>
        <p:nvSpPr>
          <p:cNvPr id="4" name="object 4"/>
          <p:cNvSpPr/>
          <p:nvPr/>
        </p:nvSpPr>
        <p:spPr>
          <a:xfrm>
            <a:off x="6400800" y="1200150"/>
            <a:ext cx="762000" cy="3124200"/>
          </a:xfrm>
          <a:custGeom>
            <a:avLst/>
            <a:gdLst/>
            <a:ahLst/>
            <a:cxnLst/>
            <a:rect l="l" t="t" r="r" b="b"/>
            <a:pathLst>
              <a:path w="762000" h="3124200">
                <a:moveTo>
                  <a:pt x="0" y="0"/>
                </a:moveTo>
                <a:lnTo>
                  <a:pt x="762000" y="0"/>
                </a:lnTo>
              </a:path>
              <a:path w="762000" h="3124200">
                <a:moveTo>
                  <a:pt x="0" y="0"/>
                </a:moveTo>
                <a:lnTo>
                  <a:pt x="0" y="3124200"/>
                </a:lnTo>
              </a:path>
            </a:pathLst>
          </a:custGeom>
          <a:ln w="76200">
            <a:solidFill>
              <a:srgbClr val="0505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962025" y="1162050"/>
            <a:ext cx="4105275" cy="3162300"/>
            <a:chOff x="962025" y="1162050"/>
            <a:chExt cx="4105275" cy="3162300"/>
          </a:xfrm>
        </p:grpSpPr>
        <p:sp>
          <p:nvSpPr>
            <p:cNvPr id="6" name="object 6"/>
            <p:cNvSpPr/>
            <p:nvPr/>
          </p:nvSpPr>
          <p:spPr>
            <a:xfrm>
              <a:off x="4343400" y="1200150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29200" y="1200150"/>
              <a:ext cx="0" cy="3124200"/>
            </a:xfrm>
            <a:custGeom>
              <a:avLst/>
              <a:gdLst/>
              <a:ahLst/>
              <a:cxnLst/>
              <a:rect l="l" t="t" r="r" b="b"/>
              <a:pathLst>
                <a:path h="3124200">
                  <a:moveTo>
                    <a:pt x="0" y="0"/>
                  </a:moveTo>
                  <a:lnTo>
                    <a:pt x="0" y="312420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90600" y="1200150"/>
              <a:ext cx="3743325" cy="914400"/>
            </a:xfrm>
            <a:custGeom>
              <a:avLst/>
              <a:gdLst/>
              <a:ahLst/>
              <a:cxnLst/>
              <a:rect l="l" t="t" r="r" b="b"/>
              <a:pathLst>
                <a:path w="3743325" h="914400">
                  <a:moveTo>
                    <a:pt x="0" y="0"/>
                  </a:moveTo>
                  <a:lnTo>
                    <a:pt x="22847" y="0"/>
                  </a:lnTo>
                  <a:lnTo>
                    <a:pt x="22847" y="914400"/>
                  </a:lnTo>
                  <a:lnTo>
                    <a:pt x="3743325" y="914400"/>
                  </a:lnTo>
                </a:path>
              </a:pathLst>
            </a:custGeom>
            <a:ln w="5715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05341" y="2028817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5" h="171450">
                  <a:moveTo>
                    <a:pt x="12" y="0"/>
                  </a:moveTo>
                  <a:lnTo>
                    <a:pt x="0" y="171450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116067" y="1173476"/>
            <a:ext cx="1201420" cy="2541270"/>
            <a:chOff x="5116067" y="1173476"/>
            <a:chExt cx="1201420" cy="254127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6067" y="1917191"/>
              <a:ext cx="1200911" cy="7040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7235" y="2552496"/>
              <a:ext cx="851912" cy="1967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2549" y="1943099"/>
              <a:ext cx="1104897" cy="6096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162549" y="1943101"/>
              <a:ext cx="1104900" cy="609600"/>
            </a:xfrm>
            <a:custGeom>
              <a:avLst/>
              <a:gdLst/>
              <a:ahLst/>
              <a:cxnLst/>
              <a:rect l="l" t="t" r="r" b="b"/>
              <a:pathLst>
                <a:path w="1104900" h="609600">
                  <a:moveTo>
                    <a:pt x="101600" y="0"/>
                  </a:moveTo>
                  <a:lnTo>
                    <a:pt x="1003300" y="0"/>
                  </a:lnTo>
                  <a:lnTo>
                    <a:pt x="1042845" y="7984"/>
                  </a:lnTo>
                  <a:lnTo>
                    <a:pt x="1075140" y="29759"/>
                  </a:lnTo>
                  <a:lnTo>
                    <a:pt x="1096915" y="62054"/>
                  </a:lnTo>
                  <a:lnTo>
                    <a:pt x="1104900" y="101600"/>
                  </a:lnTo>
                  <a:lnTo>
                    <a:pt x="1104900" y="609600"/>
                  </a:lnTo>
                  <a:lnTo>
                    <a:pt x="0" y="609600"/>
                  </a:lnTo>
                  <a:lnTo>
                    <a:pt x="0" y="101600"/>
                  </a:lnTo>
                  <a:lnTo>
                    <a:pt x="7984" y="62054"/>
                  </a:lnTo>
                  <a:lnTo>
                    <a:pt x="29759" y="29759"/>
                  </a:lnTo>
                  <a:lnTo>
                    <a:pt x="62054" y="7984"/>
                  </a:lnTo>
                  <a:lnTo>
                    <a:pt x="10160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72099" y="2686052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62599" y="2686050"/>
              <a:ext cx="304800" cy="990600"/>
            </a:xfrm>
            <a:custGeom>
              <a:avLst/>
              <a:gdLst/>
              <a:ahLst/>
              <a:cxnLst/>
              <a:rect l="l" t="t" r="r" b="b"/>
              <a:pathLst>
                <a:path w="304800" h="990600">
                  <a:moveTo>
                    <a:pt x="3048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304800" y="9906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62599" y="2686050"/>
              <a:ext cx="304800" cy="990600"/>
            </a:xfrm>
            <a:custGeom>
              <a:avLst/>
              <a:gdLst/>
              <a:ahLst/>
              <a:cxnLst/>
              <a:rect l="l" t="t" r="r" b="b"/>
              <a:pathLst>
                <a:path w="304800" h="990600">
                  <a:moveTo>
                    <a:pt x="0" y="0"/>
                  </a:moveTo>
                  <a:lnTo>
                    <a:pt x="304800" y="0"/>
                  </a:lnTo>
                  <a:lnTo>
                    <a:pt x="3048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6067" y="1173476"/>
              <a:ext cx="1200911" cy="70561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7235" y="1809648"/>
              <a:ext cx="851912" cy="19593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2549" y="1200149"/>
              <a:ext cx="1104897" cy="6096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162549" y="1200149"/>
              <a:ext cx="1104900" cy="609600"/>
            </a:xfrm>
            <a:custGeom>
              <a:avLst/>
              <a:gdLst/>
              <a:ahLst/>
              <a:cxnLst/>
              <a:rect l="l" t="t" r="r" b="b"/>
              <a:pathLst>
                <a:path w="1104900" h="609600">
                  <a:moveTo>
                    <a:pt x="101600" y="0"/>
                  </a:moveTo>
                  <a:lnTo>
                    <a:pt x="1003300" y="0"/>
                  </a:lnTo>
                  <a:lnTo>
                    <a:pt x="1042845" y="7984"/>
                  </a:lnTo>
                  <a:lnTo>
                    <a:pt x="1075140" y="29759"/>
                  </a:lnTo>
                  <a:lnTo>
                    <a:pt x="1096915" y="62054"/>
                  </a:lnTo>
                  <a:lnTo>
                    <a:pt x="1104900" y="101600"/>
                  </a:lnTo>
                  <a:lnTo>
                    <a:pt x="1104900" y="609600"/>
                  </a:lnTo>
                  <a:lnTo>
                    <a:pt x="0" y="609600"/>
                  </a:lnTo>
                  <a:lnTo>
                    <a:pt x="0" y="101600"/>
                  </a:lnTo>
                  <a:lnTo>
                    <a:pt x="7984" y="62054"/>
                  </a:lnTo>
                  <a:lnTo>
                    <a:pt x="29759" y="29759"/>
                  </a:lnTo>
                  <a:lnTo>
                    <a:pt x="62054" y="7984"/>
                  </a:lnTo>
                  <a:lnTo>
                    <a:pt x="10160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559169" y="1208425"/>
            <a:ext cx="311785" cy="1195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latin typeface="Sakkal Majalla"/>
                <a:cs typeface="Sakkal Majalla"/>
              </a:rPr>
              <a:t>10</a:t>
            </a:r>
            <a:endParaRPr sz="2800">
              <a:latin typeface="Sakkal Majalla"/>
              <a:cs typeface="Sakkal Majalla"/>
            </a:endParaRPr>
          </a:p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2800" b="1" spc="-15" dirty="0">
                <a:latin typeface="Sakkal Majalla"/>
                <a:cs typeface="Sakkal Majalla"/>
              </a:rPr>
              <a:t>30</a:t>
            </a:r>
            <a:endParaRPr sz="2800">
              <a:latin typeface="Sakkal Majalla"/>
              <a:cs typeface="Sakkal Majall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702817"/>
            <a:ext cx="1610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Sakkal Majalla"/>
                <a:cs typeface="Sakkal Majalla"/>
              </a:rPr>
              <a:t>30 10 </a:t>
            </a:r>
            <a:r>
              <a:rPr sz="2400" b="1" dirty="0">
                <a:latin typeface="Sakkal Majalla"/>
                <a:cs typeface="Sakkal Majalla"/>
              </a:rPr>
              <a:t>* </a:t>
            </a:r>
            <a:r>
              <a:rPr sz="2400" b="1" spc="-5" dirty="0">
                <a:latin typeface="Sakkal Majalla"/>
                <a:cs typeface="Sakkal Majalla"/>
              </a:rPr>
              <a:t>15 </a:t>
            </a:r>
            <a:r>
              <a:rPr sz="2400" b="1" dirty="0">
                <a:latin typeface="Sakkal Majalla"/>
                <a:cs typeface="Sakkal Majalla"/>
              </a:rPr>
              <a:t>+ </a:t>
            </a:r>
            <a:r>
              <a:rPr sz="2400" b="1" spc="-5" dirty="0">
                <a:latin typeface="Sakkal Majalla"/>
                <a:cs typeface="Sakkal Majalla"/>
              </a:rPr>
              <a:t>CR</a:t>
            </a:r>
            <a:r>
              <a:rPr sz="2400" b="1" spc="-70" dirty="0">
                <a:latin typeface="Sakkal Majalla"/>
                <a:cs typeface="Sakkal Majalla"/>
              </a:rPr>
              <a:t> </a:t>
            </a:r>
            <a:r>
              <a:rPr sz="2400" b="1" dirty="0">
                <a:latin typeface="Sakkal Majalla"/>
                <a:cs typeface="Sakkal Majalla"/>
              </a:rPr>
              <a:t>.</a:t>
            </a:r>
            <a:endParaRPr sz="2400">
              <a:latin typeface="Sakkal Majalla"/>
              <a:cs typeface="Sakkal Majall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FORTH – </a:t>
            </a:r>
            <a:r>
              <a:rPr spc="-10" dirty="0"/>
              <a:t>Sample Execution </a:t>
            </a:r>
            <a:r>
              <a:rPr spc="-5" dirty="0"/>
              <a:t>using</a:t>
            </a:r>
            <a:r>
              <a:rPr spc="40" dirty="0"/>
              <a:t> </a:t>
            </a:r>
            <a:r>
              <a:rPr spc="-10" dirty="0"/>
              <a:t>RPN</a:t>
            </a:r>
          </a:p>
        </p:txBody>
      </p:sp>
      <p:sp>
        <p:nvSpPr>
          <p:cNvPr id="4" name="object 4"/>
          <p:cNvSpPr/>
          <p:nvPr/>
        </p:nvSpPr>
        <p:spPr>
          <a:xfrm>
            <a:off x="6400800" y="1200150"/>
            <a:ext cx="762000" cy="3124200"/>
          </a:xfrm>
          <a:custGeom>
            <a:avLst/>
            <a:gdLst/>
            <a:ahLst/>
            <a:cxnLst/>
            <a:rect l="l" t="t" r="r" b="b"/>
            <a:pathLst>
              <a:path w="762000" h="3124200">
                <a:moveTo>
                  <a:pt x="0" y="0"/>
                </a:moveTo>
                <a:lnTo>
                  <a:pt x="762000" y="0"/>
                </a:lnTo>
              </a:path>
              <a:path w="762000" h="3124200">
                <a:moveTo>
                  <a:pt x="0" y="0"/>
                </a:moveTo>
                <a:lnTo>
                  <a:pt x="0" y="3124200"/>
                </a:lnTo>
              </a:path>
            </a:pathLst>
          </a:custGeom>
          <a:ln w="76200">
            <a:solidFill>
              <a:srgbClr val="0505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419225" y="1162050"/>
            <a:ext cx="3648075" cy="3162300"/>
            <a:chOff x="1419225" y="1162050"/>
            <a:chExt cx="3648075" cy="3162300"/>
          </a:xfrm>
        </p:grpSpPr>
        <p:sp>
          <p:nvSpPr>
            <p:cNvPr id="6" name="object 6"/>
            <p:cNvSpPr/>
            <p:nvPr/>
          </p:nvSpPr>
          <p:spPr>
            <a:xfrm>
              <a:off x="4343400" y="1200150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29200" y="1200150"/>
              <a:ext cx="0" cy="3124200"/>
            </a:xfrm>
            <a:custGeom>
              <a:avLst/>
              <a:gdLst/>
              <a:ahLst/>
              <a:cxnLst/>
              <a:rect l="l" t="t" r="r" b="b"/>
              <a:pathLst>
                <a:path h="3124200">
                  <a:moveTo>
                    <a:pt x="0" y="0"/>
                  </a:moveTo>
                  <a:lnTo>
                    <a:pt x="0" y="312420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7800" y="1200150"/>
              <a:ext cx="3286125" cy="914400"/>
            </a:xfrm>
            <a:custGeom>
              <a:avLst/>
              <a:gdLst/>
              <a:ahLst/>
              <a:cxnLst/>
              <a:rect l="l" t="t" r="r" b="b"/>
              <a:pathLst>
                <a:path w="3286125" h="914400">
                  <a:moveTo>
                    <a:pt x="0" y="0"/>
                  </a:moveTo>
                  <a:lnTo>
                    <a:pt x="22872" y="0"/>
                  </a:lnTo>
                  <a:lnTo>
                    <a:pt x="22872" y="914400"/>
                  </a:lnTo>
                  <a:lnTo>
                    <a:pt x="3286125" y="914400"/>
                  </a:lnTo>
                </a:path>
              </a:pathLst>
            </a:custGeom>
            <a:ln w="5715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05341" y="2028817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5" h="171450">
                  <a:moveTo>
                    <a:pt x="12" y="0"/>
                  </a:moveTo>
                  <a:lnTo>
                    <a:pt x="0" y="171450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116067" y="1173476"/>
            <a:ext cx="1201420" cy="1725295"/>
            <a:chOff x="5116067" y="1173476"/>
            <a:chExt cx="1201420" cy="1725295"/>
          </a:xfrm>
        </p:grpSpPr>
        <p:sp>
          <p:nvSpPr>
            <p:cNvPr id="11" name="object 11"/>
            <p:cNvSpPr/>
            <p:nvPr/>
          </p:nvSpPr>
          <p:spPr>
            <a:xfrm>
              <a:off x="5406389" y="1869949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96889" y="1869947"/>
              <a:ext cx="304800" cy="990600"/>
            </a:xfrm>
            <a:custGeom>
              <a:avLst/>
              <a:gdLst/>
              <a:ahLst/>
              <a:cxnLst/>
              <a:rect l="l" t="t" r="r" b="b"/>
              <a:pathLst>
                <a:path w="304800" h="990600">
                  <a:moveTo>
                    <a:pt x="3048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304800" y="9906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96889" y="1869947"/>
              <a:ext cx="304800" cy="990600"/>
            </a:xfrm>
            <a:custGeom>
              <a:avLst/>
              <a:gdLst/>
              <a:ahLst/>
              <a:cxnLst/>
              <a:rect l="l" t="t" r="r" b="b"/>
              <a:pathLst>
                <a:path w="304800" h="990600">
                  <a:moveTo>
                    <a:pt x="0" y="0"/>
                  </a:moveTo>
                  <a:lnTo>
                    <a:pt x="304800" y="0"/>
                  </a:lnTo>
                  <a:lnTo>
                    <a:pt x="3048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6067" y="1173476"/>
              <a:ext cx="1200911" cy="70561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5607" y="1809648"/>
              <a:ext cx="995168" cy="19593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2549" y="1200149"/>
              <a:ext cx="1104897" cy="609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162549" y="1200149"/>
              <a:ext cx="1104900" cy="609600"/>
            </a:xfrm>
            <a:custGeom>
              <a:avLst/>
              <a:gdLst/>
              <a:ahLst/>
              <a:cxnLst/>
              <a:rect l="l" t="t" r="r" b="b"/>
              <a:pathLst>
                <a:path w="1104900" h="609600">
                  <a:moveTo>
                    <a:pt x="101600" y="0"/>
                  </a:moveTo>
                  <a:lnTo>
                    <a:pt x="1003300" y="0"/>
                  </a:lnTo>
                  <a:lnTo>
                    <a:pt x="1042845" y="7984"/>
                  </a:lnTo>
                  <a:lnTo>
                    <a:pt x="1075140" y="29759"/>
                  </a:lnTo>
                  <a:lnTo>
                    <a:pt x="1096915" y="62054"/>
                  </a:lnTo>
                  <a:lnTo>
                    <a:pt x="1104900" y="101600"/>
                  </a:lnTo>
                  <a:lnTo>
                    <a:pt x="1104900" y="609600"/>
                  </a:lnTo>
                  <a:lnTo>
                    <a:pt x="0" y="609600"/>
                  </a:lnTo>
                  <a:lnTo>
                    <a:pt x="0" y="101600"/>
                  </a:lnTo>
                  <a:lnTo>
                    <a:pt x="7984" y="62054"/>
                  </a:lnTo>
                  <a:lnTo>
                    <a:pt x="29759" y="29759"/>
                  </a:lnTo>
                  <a:lnTo>
                    <a:pt x="62054" y="7984"/>
                  </a:lnTo>
                  <a:lnTo>
                    <a:pt x="10160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487573" y="1208425"/>
            <a:ext cx="4552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latin typeface="Sakkal Majalla"/>
                <a:cs typeface="Sakkal Majalla"/>
              </a:rPr>
              <a:t>300</a:t>
            </a:r>
            <a:endParaRPr sz="2800">
              <a:latin typeface="Sakkal Majalla"/>
              <a:cs typeface="Sakkal Majall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702817"/>
            <a:ext cx="1610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Sakkal Majalla"/>
                <a:cs typeface="Sakkal Majalla"/>
              </a:rPr>
              <a:t>30 10 </a:t>
            </a:r>
            <a:r>
              <a:rPr sz="2400" b="1" dirty="0">
                <a:latin typeface="Sakkal Majalla"/>
                <a:cs typeface="Sakkal Majalla"/>
              </a:rPr>
              <a:t>* </a:t>
            </a:r>
            <a:r>
              <a:rPr sz="2400" b="1" spc="-5" dirty="0">
                <a:latin typeface="Sakkal Majalla"/>
                <a:cs typeface="Sakkal Majalla"/>
              </a:rPr>
              <a:t>15 </a:t>
            </a:r>
            <a:r>
              <a:rPr sz="2400" b="1" dirty="0">
                <a:latin typeface="Sakkal Majalla"/>
                <a:cs typeface="Sakkal Majalla"/>
              </a:rPr>
              <a:t>+ </a:t>
            </a:r>
            <a:r>
              <a:rPr sz="2400" b="1" spc="-5" dirty="0">
                <a:latin typeface="Sakkal Majalla"/>
                <a:cs typeface="Sakkal Majalla"/>
              </a:rPr>
              <a:t>CR</a:t>
            </a:r>
            <a:r>
              <a:rPr sz="2400" b="1" spc="-70" dirty="0">
                <a:latin typeface="Sakkal Majalla"/>
                <a:cs typeface="Sakkal Majalla"/>
              </a:rPr>
              <a:t> </a:t>
            </a:r>
            <a:r>
              <a:rPr sz="2400" b="1" dirty="0">
                <a:latin typeface="Sakkal Majalla"/>
                <a:cs typeface="Sakkal Majalla"/>
              </a:rPr>
              <a:t>.</a:t>
            </a:r>
            <a:endParaRPr sz="2400">
              <a:latin typeface="Sakkal Majalla"/>
              <a:cs typeface="Sakkal Majall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FORTH – </a:t>
            </a:r>
            <a:r>
              <a:rPr spc="-10" dirty="0"/>
              <a:t>Sample Execution </a:t>
            </a:r>
            <a:r>
              <a:rPr spc="-5" dirty="0"/>
              <a:t>using</a:t>
            </a:r>
            <a:r>
              <a:rPr spc="40" dirty="0"/>
              <a:t> </a:t>
            </a:r>
            <a:r>
              <a:rPr spc="-10" dirty="0"/>
              <a:t>RPN</a:t>
            </a:r>
          </a:p>
        </p:txBody>
      </p:sp>
      <p:sp>
        <p:nvSpPr>
          <p:cNvPr id="4" name="object 4"/>
          <p:cNvSpPr/>
          <p:nvPr/>
        </p:nvSpPr>
        <p:spPr>
          <a:xfrm>
            <a:off x="6400800" y="1200150"/>
            <a:ext cx="762000" cy="3124200"/>
          </a:xfrm>
          <a:custGeom>
            <a:avLst/>
            <a:gdLst/>
            <a:ahLst/>
            <a:cxnLst/>
            <a:rect l="l" t="t" r="r" b="b"/>
            <a:pathLst>
              <a:path w="762000" h="3124200">
                <a:moveTo>
                  <a:pt x="0" y="0"/>
                </a:moveTo>
                <a:lnTo>
                  <a:pt x="762000" y="0"/>
                </a:lnTo>
              </a:path>
              <a:path w="762000" h="3124200">
                <a:moveTo>
                  <a:pt x="0" y="0"/>
                </a:moveTo>
                <a:lnTo>
                  <a:pt x="0" y="3124200"/>
                </a:lnTo>
              </a:path>
            </a:pathLst>
          </a:custGeom>
          <a:ln w="76200">
            <a:solidFill>
              <a:srgbClr val="0505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800225" y="1162050"/>
            <a:ext cx="3267075" cy="3162300"/>
            <a:chOff x="1800225" y="1162050"/>
            <a:chExt cx="3267075" cy="3162300"/>
          </a:xfrm>
        </p:grpSpPr>
        <p:sp>
          <p:nvSpPr>
            <p:cNvPr id="6" name="object 6"/>
            <p:cNvSpPr/>
            <p:nvPr/>
          </p:nvSpPr>
          <p:spPr>
            <a:xfrm>
              <a:off x="4343400" y="1200150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29200" y="1200150"/>
              <a:ext cx="0" cy="3124200"/>
            </a:xfrm>
            <a:custGeom>
              <a:avLst/>
              <a:gdLst/>
              <a:ahLst/>
              <a:cxnLst/>
              <a:rect l="l" t="t" r="r" b="b"/>
              <a:pathLst>
                <a:path h="3124200">
                  <a:moveTo>
                    <a:pt x="0" y="0"/>
                  </a:moveTo>
                  <a:lnTo>
                    <a:pt x="0" y="312420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8800" y="1200150"/>
              <a:ext cx="2905125" cy="914400"/>
            </a:xfrm>
            <a:custGeom>
              <a:avLst/>
              <a:gdLst/>
              <a:ahLst/>
              <a:cxnLst/>
              <a:rect l="l" t="t" r="r" b="b"/>
              <a:pathLst>
                <a:path w="2905125" h="914400">
                  <a:moveTo>
                    <a:pt x="0" y="0"/>
                  </a:moveTo>
                  <a:lnTo>
                    <a:pt x="26670" y="0"/>
                  </a:lnTo>
                  <a:lnTo>
                    <a:pt x="26670" y="914400"/>
                  </a:lnTo>
                  <a:lnTo>
                    <a:pt x="2905125" y="914400"/>
                  </a:lnTo>
                </a:path>
              </a:pathLst>
            </a:custGeom>
            <a:ln w="5715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05341" y="2028817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5" h="171450">
                  <a:moveTo>
                    <a:pt x="12" y="0"/>
                  </a:moveTo>
                  <a:lnTo>
                    <a:pt x="0" y="171450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116067" y="1098803"/>
            <a:ext cx="1201420" cy="2463800"/>
            <a:chOff x="5116067" y="1098803"/>
            <a:chExt cx="1201420" cy="2463800"/>
          </a:xfrm>
        </p:grpSpPr>
        <p:sp>
          <p:nvSpPr>
            <p:cNvPr id="11" name="object 11"/>
            <p:cNvSpPr/>
            <p:nvPr/>
          </p:nvSpPr>
          <p:spPr>
            <a:xfrm>
              <a:off x="5372099" y="2533650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62599" y="2533650"/>
              <a:ext cx="304800" cy="990600"/>
            </a:xfrm>
            <a:custGeom>
              <a:avLst/>
              <a:gdLst/>
              <a:ahLst/>
              <a:cxnLst/>
              <a:rect l="l" t="t" r="r" b="b"/>
              <a:pathLst>
                <a:path w="304800" h="990600">
                  <a:moveTo>
                    <a:pt x="3048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304800" y="9906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62599" y="2533650"/>
              <a:ext cx="304800" cy="990600"/>
            </a:xfrm>
            <a:custGeom>
              <a:avLst/>
              <a:gdLst/>
              <a:ahLst/>
              <a:cxnLst/>
              <a:rect l="l" t="t" r="r" b="b"/>
              <a:pathLst>
                <a:path w="304800" h="990600">
                  <a:moveTo>
                    <a:pt x="0" y="0"/>
                  </a:moveTo>
                  <a:lnTo>
                    <a:pt x="304800" y="0"/>
                  </a:lnTo>
                  <a:lnTo>
                    <a:pt x="3048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6067" y="1783079"/>
              <a:ext cx="1200911" cy="7056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5607" y="2419591"/>
              <a:ext cx="995169" cy="19559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2549" y="1809749"/>
              <a:ext cx="1104900" cy="609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162552" y="1809749"/>
              <a:ext cx="1104900" cy="609600"/>
            </a:xfrm>
            <a:custGeom>
              <a:avLst/>
              <a:gdLst/>
              <a:ahLst/>
              <a:cxnLst/>
              <a:rect l="l" t="t" r="r" b="b"/>
              <a:pathLst>
                <a:path w="1104900" h="609600">
                  <a:moveTo>
                    <a:pt x="101600" y="0"/>
                  </a:moveTo>
                  <a:lnTo>
                    <a:pt x="1003300" y="0"/>
                  </a:lnTo>
                  <a:lnTo>
                    <a:pt x="1042845" y="7984"/>
                  </a:lnTo>
                  <a:lnTo>
                    <a:pt x="1075140" y="29759"/>
                  </a:lnTo>
                  <a:lnTo>
                    <a:pt x="1096915" y="62054"/>
                  </a:lnTo>
                  <a:lnTo>
                    <a:pt x="1104900" y="101600"/>
                  </a:lnTo>
                  <a:lnTo>
                    <a:pt x="1104900" y="609600"/>
                  </a:lnTo>
                  <a:lnTo>
                    <a:pt x="0" y="609600"/>
                  </a:lnTo>
                  <a:lnTo>
                    <a:pt x="0" y="101600"/>
                  </a:lnTo>
                  <a:lnTo>
                    <a:pt x="7984" y="62054"/>
                  </a:lnTo>
                  <a:lnTo>
                    <a:pt x="29759" y="29759"/>
                  </a:lnTo>
                  <a:lnTo>
                    <a:pt x="62054" y="7984"/>
                  </a:lnTo>
                  <a:lnTo>
                    <a:pt x="10160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6067" y="1098803"/>
              <a:ext cx="1200911" cy="7040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7235" y="1734578"/>
              <a:ext cx="851912" cy="19632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2549" y="1124711"/>
              <a:ext cx="1104900" cy="6096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162552" y="1124709"/>
              <a:ext cx="1104900" cy="609600"/>
            </a:xfrm>
            <a:custGeom>
              <a:avLst/>
              <a:gdLst/>
              <a:ahLst/>
              <a:cxnLst/>
              <a:rect l="l" t="t" r="r" b="b"/>
              <a:pathLst>
                <a:path w="1104900" h="609600">
                  <a:moveTo>
                    <a:pt x="101600" y="0"/>
                  </a:moveTo>
                  <a:lnTo>
                    <a:pt x="1003300" y="0"/>
                  </a:lnTo>
                  <a:lnTo>
                    <a:pt x="1042845" y="7984"/>
                  </a:lnTo>
                  <a:lnTo>
                    <a:pt x="1075140" y="29759"/>
                  </a:lnTo>
                  <a:lnTo>
                    <a:pt x="1096915" y="62054"/>
                  </a:lnTo>
                  <a:lnTo>
                    <a:pt x="1104900" y="101600"/>
                  </a:lnTo>
                  <a:lnTo>
                    <a:pt x="1104900" y="609600"/>
                  </a:lnTo>
                  <a:lnTo>
                    <a:pt x="0" y="609600"/>
                  </a:lnTo>
                  <a:lnTo>
                    <a:pt x="0" y="101600"/>
                  </a:lnTo>
                  <a:lnTo>
                    <a:pt x="7984" y="62054"/>
                  </a:lnTo>
                  <a:lnTo>
                    <a:pt x="29759" y="29759"/>
                  </a:lnTo>
                  <a:lnTo>
                    <a:pt x="62054" y="7984"/>
                  </a:lnTo>
                  <a:lnTo>
                    <a:pt x="10160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487574" y="1132984"/>
            <a:ext cx="455295" cy="1136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latin typeface="Sakkal Majalla"/>
                <a:cs typeface="Sakkal Majalla"/>
              </a:rPr>
              <a:t>15</a:t>
            </a:r>
            <a:endParaRPr sz="2800">
              <a:latin typeface="Sakkal Majalla"/>
              <a:cs typeface="Sakkal Majalla"/>
            </a:endParaRPr>
          </a:p>
          <a:p>
            <a:pPr marL="12700">
              <a:lnSpc>
                <a:spcPct val="100000"/>
              </a:lnSpc>
              <a:spcBef>
                <a:spcPts val="2035"/>
              </a:spcBef>
            </a:pPr>
            <a:r>
              <a:rPr sz="2800" b="1" spc="-15" dirty="0">
                <a:latin typeface="Sakkal Majalla"/>
                <a:cs typeface="Sakkal Majalla"/>
              </a:rPr>
              <a:t>300</a:t>
            </a:r>
            <a:endParaRPr sz="2800">
              <a:latin typeface="Sakkal Majalla"/>
              <a:cs typeface="Sakkal Majall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702817"/>
            <a:ext cx="1610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Sakkal Majalla"/>
                <a:cs typeface="Sakkal Majalla"/>
              </a:rPr>
              <a:t>30 10 </a:t>
            </a:r>
            <a:r>
              <a:rPr sz="2400" b="1" dirty="0">
                <a:latin typeface="Sakkal Majalla"/>
                <a:cs typeface="Sakkal Majalla"/>
              </a:rPr>
              <a:t>* </a:t>
            </a:r>
            <a:r>
              <a:rPr sz="2400" b="1" spc="-5" dirty="0">
                <a:latin typeface="Sakkal Majalla"/>
                <a:cs typeface="Sakkal Majalla"/>
              </a:rPr>
              <a:t>15 </a:t>
            </a:r>
            <a:r>
              <a:rPr sz="2400" b="1" dirty="0">
                <a:latin typeface="Sakkal Majalla"/>
                <a:cs typeface="Sakkal Majalla"/>
              </a:rPr>
              <a:t>+ </a:t>
            </a:r>
            <a:r>
              <a:rPr sz="2400" b="1" spc="-5" dirty="0">
                <a:latin typeface="Sakkal Majalla"/>
                <a:cs typeface="Sakkal Majalla"/>
              </a:rPr>
              <a:t>CR</a:t>
            </a:r>
            <a:r>
              <a:rPr sz="2400" b="1" spc="-70" dirty="0">
                <a:latin typeface="Sakkal Majalla"/>
                <a:cs typeface="Sakkal Majalla"/>
              </a:rPr>
              <a:t> </a:t>
            </a:r>
            <a:r>
              <a:rPr sz="2400" b="1" dirty="0">
                <a:latin typeface="Sakkal Majalla"/>
                <a:cs typeface="Sakkal Majalla"/>
              </a:rPr>
              <a:t>.</a:t>
            </a:r>
            <a:endParaRPr sz="2400" dirty="0">
              <a:latin typeface="Sakkal Majalla"/>
              <a:cs typeface="Sakkal Majall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FORTH – </a:t>
            </a:r>
            <a:r>
              <a:rPr spc="-10" dirty="0"/>
              <a:t>Sample Execution </a:t>
            </a:r>
            <a:r>
              <a:rPr spc="-5" dirty="0"/>
              <a:t>using</a:t>
            </a:r>
            <a:r>
              <a:rPr spc="40" dirty="0"/>
              <a:t> </a:t>
            </a:r>
            <a:r>
              <a:rPr spc="-10" dirty="0"/>
              <a:t>RPN</a:t>
            </a:r>
          </a:p>
        </p:txBody>
      </p:sp>
      <p:sp>
        <p:nvSpPr>
          <p:cNvPr id="4" name="object 4"/>
          <p:cNvSpPr/>
          <p:nvPr/>
        </p:nvSpPr>
        <p:spPr>
          <a:xfrm>
            <a:off x="6400800" y="1200150"/>
            <a:ext cx="762000" cy="3124200"/>
          </a:xfrm>
          <a:custGeom>
            <a:avLst/>
            <a:gdLst/>
            <a:ahLst/>
            <a:cxnLst/>
            <a:rect l="l" t="t" r="r" b="b"/>
            <a:pathLst>
              <a:path w="762000" h="3124200">
                <a:moveTo>
                  <a:pt x="0" y="0"/>
                </a:moveTo>
                <a:lnTo>
                  <a:pt x="762000" y="0"/>
                </a:lnTo>
              </a:path>
              <a:path w="762000" h="3124200">
                <a:moveTo>
                  <a:pt x="0" y="0"/>
                </a:moveTo>
                <a:lnTo>
                  <a:pt x="0" y="3124200"/>
                </a:lnTo>
              </a:path>
            </a:pathLst>
          </a:custGeom>
          <a:ln w="76200">
            <a:solidFill>
              <a:srgbClr val="0505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333626" y="1162050"/>
            <a:ext cx="2733675" cy="3162300"/>
            <a:chOff x="2333626" y="1162050"/>
            <a:chExt cx="2733675" cy="3162300"/>
          </a:xfrm>
        </p:grpSpPr>
        <p:sp>
          <p:nvSpPr>
            <p:cNvPr id="6" name="object 6"/>
            <p:cNvSpPr/>
            <p:nvPr/>
          </p:nvSpPr>
          <p:spPr>
            <a:xfrm>
              <a:off x="4343400" y="1200150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29200" y="1200150"/>
              <a:ext cx="0" cy="3124200"/>
            </a:xfrm>
            <a:custGeom>
              <a:avLst/>
              <a:gdLst/>
              <a:ahLst/>
              <a:cxnLst/>
              <a:rect l="l" t="t" r="r" b="b"/>
              <a:pathLst>
                <a:path h="3124200">
                  <a:moveTo>
                    <a:pt x="0" y="0"/>
                  </a:moveTo>
                  <a:lnTo>
                    <a:pt x="0" y="312420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62201" y="1200150"/>
              <a:ext cx="2371725" cy="914400"/>
            </a:xfrm>
            <a:custGeom>
              <a:avLst/>
              <a:gdLst/>
              <a:ahLst/>
              <a:cxnLst/>
              <a:rect l="l" t="t" r="r" b="b"/>
              <a:pathLst>
                <a:path w="2371725" h="914400">
                  <a:moveTo>
                    <a:pt x="0" y="0"/>
                  </a:moveTo>
                  <a:lnTo>
                    <a:pt x="22860" y="0"/>
                  </a:lnTo>
                  <a:lnTo>
                    <a:pt x="22860" y="914400"/>
                  </a:lnTo>
                  <a:lnTo>
                    <a:pt x="2371725" y="914400"/>
                  </a:lnTo>
                </a:path>
              </a:pathLst>
            </a:custGeom>
            <a:ln w="5715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05341" y="2028817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5" h="171450">
                  <a:moveTo>
                    <a:pt x="12" y="0"/>
                  </a:moveTo>
                  <a:lnTo>
                    <a:pt x="0" y="171450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116067" y="1098803"/>
            <a:ext cx="1201420" cy="1816100"/>
            <a:chOff x="5116067" y="1098803"/>
            <a:chExt cx="1201420" cy="1816100"/>
          </a:xfrm>
        </p:grpSpPr>
        <p:sp>
          <p:nvSpPr>
            <p:cNvPr id="11" name="object 11"/>
            <p:cNvSpPr/>
            <p:nvPr/>
          </p:nvSpPr>
          <p:spPr>
            <a:xfrm>
              <a:off x="5372099" y="1885949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62599" y="1885949"/>
              <a:ext cx="304800" cy="990600"/>
            </a:xfrm>
            <a:custGeom>
              <a:avLst/>
              <a:gdLst/>
              <a:ahLst/>
              <a:cxnLst/>
              <a:rect l="l" t="t" r="r" b="b"/>
              <a:pathLst>
                <a:path w="304800" h="990600">
                  <a:moveTo>
                    <a:pt x="3048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304800" y="9906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62599" y="1885949"/>
              <a:ext cx="304800" cy="990600"/>
            </a:xfrm>
            <a:custGeom>
              <a:avLst/>
              <a:gdLst/>
              <a:ahLst/>
              <a:cxnLst/>
              <a:rect l="l" t="t" r="r" b="b"/>
              <a:pathLst>
                <a:path w="304800" h="990600">
                  <a:moveTo>
                    <a:pt x="0" y="0"/>
                  </a:moveTo>
                  <a:lnTo>
                    <a:pt x="304800" y="0"/>
                  </a:lnTo>
                  <a:lnTo>
                    <a:pt x="3048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6067" y="1098803"/>
              <a:ext cx="1200911" cy="70408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5607" y="1734578"/>
              <a:ext cx="995169" cy="19632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2549" y="1124711"/>
              <a:ext cx="1104900" cy="609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162552" y="1124709"/>
              <a:ext cx="1104900" cy="609600"/>
            </a:xfrm>
            <a:custGeom>
              <a:avLst/>
              <a:gdLst/>
              <a:ahLst/>
              <a:cxnLst/>
              <a:rect l="l" t="t" r="r" b="b"/>
              <a:pathLst>
                <a:path w="1104900" h="609600">
                  <a:moveTo>
                    <a:pt x="101600" y="0"/>
                  </a:moveTo>
                  <a:lnTo>
                    <a:pt x="1003300" y="0"/>
                  </a:lnTo>
                  <a:lnTo>
                    <a:pt x="1042845" y="7984"/>
                  </a:lnTo>
                  <a:lnTo>
                    <a:pt x="1075140" y="29759"/>
                  </a:lnTo>
                  <a:lnTo>
                    <a:pt x="1096915" y="62054"/>
                  </a:lnTo>
                  <a:lnTo>
                    <a:pt x="1104900" y="101600"/>
                  </a:lnTo>
                  <a:lnTo>
                    <a:pt x="1104900" y="609600"/>
                  </a:lnTo>
                  <a:lnTo>
                    <a:pt x="0" y="609600"/>
                  </a:lnTo>
                  <a:lnTo>
                    <a:pt x="0" y="101600"/>
                  </a:lnTo>
                  <a:lnTo>
                    <a:pt x="7984" y="62054"/>
                  </a:lnTo>
                  <a:lnTo>
                    <a:pt x="29759" y="29759"/>
                  </a:lnTo>
                  <a:lnTo>
                    <a:pt x="62054" y="7984"/>
                  </a:lnTo>
                  <a:lnTo>
                    <a:pt x="10160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487574" y="1132984"/>
            <a:ext cx="4552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latin typeface="Sakkal Majalla"/>
                <a:cs typeface="Sakkal Majalla"/>
              </a:rPr>
              <a:t>315</a:t>
            </a:r>
            <a:endParaRPr sz="2800">
              <a:latin typeface="Sakkal Majalla"/>
              <a:cs typeface="Sakkal Majall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702817"/>
            <a:ext cx="1610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Sakkal Majalla"/>
                <a:cs typeface="Sakkal Majalla"/>
              </a:rPr>
              <a:t>30 10 </a:t>
            </a:r>
            <a:r>
              <a:rPr sz="2400" b="1" dirty="0">
                <a:latin typeface="Sakkal Majalla"/>
                <a:cs typeface="Sakkal Majalla"/>
              </a:rPr>
              <a:t>* </a:t>
            </a:r>
            <a:r>
              <a:rPr sz="2400" b="1" spc="-5" dirty="0">
                <a:latin typeface="Sakkal Majalla"/>
                <a:cs typeface="Sakkal Majalla"/>
              </a:rPr>
              <a:t>15 </a:t>
            </a:r>
            <a:r>
              <a:rPr sz="2400" b="1" dirty="0">
                <a:latin typeface="Sakkal Majalla"/>
                <a:cs typeface="Sakkal Majalla"/>
              </a:rPr>
              <a:t>+ </a:t>
            </a:r>
            <a:r>
              <a:rPr sz="2400" b="1" spc="-5" dirty="0">
                <a:latin typeface="Sakkal Majalla"/>
                <a:cs typeface="Sakkal Majalla"/>
              </a:rPr>
              <a:t>CR</a:t>
            </a:r>
            <a:r>
              <a:rPr sz="2400" b="1" spc="-70" dirty="0">
                <a:latin typeface="Sakkal Majalla"/>
                <a:cs typeface="Sakkal Majalla"/>
              </a:rPr>
              <a:t> </a:t>
            </a:r>
            <a:r>
              <a:rPr sz="2400" b="1" dirty="0">
                <a:latin typeface="Sakkal Majalla"/>
                <a:cs typeface="Sakkal Majalla"/>
              </a:rPr>
              <a:t>.</a:t>
            </a:r>
            <a:endParaRPr sz="2400">
              <a:latin typeface="Sakkal Majalla"/>
              <a:cs typeface="Sakkal Majall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FORTH – </a:t>
            </a:r>
            <a:r>
              <a:rPr spc="-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Sample Execution </a:t>
            </a:r>
            <a:r>
              <a:rPr spc="-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using</a:t>
            </a:r>
            <a:r>
              <a:rPr spc="4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spc="-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RPN</a:t>
            </a:r>
          </a:p>
        </p:txBody>
      </p:sp>
      <p:sp>
        <p:nvSpPr>
          <p:cNvPr id="4" name="object 4"/>
          <p:cNvSpPr/>
          <p:nvPr/>
        </p:nvSpPr>
        <p:spPr>
          <a:xfrm>
            <a:off x="6400800" y="1200150"/>
            <a:ext cx="762000" cy="3124200"/>
          </a:xfrm>
          <a:custGeom>
            <a:avLst/>
            <a:gdLst/>
            <a:ahLst/>
            <a:cxnLst/>
            <a:rect l="l" t="t" r="r" b="b"/>
            <a:pathLst>
              <a:path w="762000" h="3124200">
                <a:moveTo>
                  <a:pt x="0" y="0"/>
                </a:moveTo>
                <a:lnTo>
                  <a:pt x="762000" y="0"/>
                </a:lnTo>
              </a:path>
              <a:path w="762000" h="3124200">
                <a:moveTo>
                  <a:pt x="0" y="0"/>
                </a:moveTo>
                <a:lnTo>
                  <a:pt x="0" y="3124200"/>
                </a:lnTo>
              </a:path>
            </a:pathLst>
          </a:custGeom>
          <a:ln w="76200">
            <a:solidFill>
              <a:srgbClr val="0505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714623" y="690372"/>
            <a:ext cx="3582670" cy="3634104"/>
            <a:chOff x="2714623" y="690372"/>
            <a:chExt cx="3582670" cy="3634104"/>
          </a:xfrm>
        </p:grpSpPr>
        <p:sp>
          <p:nvSpPr>
            <p:cNvPr id="6" name="object 6"/>
            <p:cNvSpPr/>
            <p:nvPr/>
          </p:nvSpPr>
          <p:spPr>
            <a:xfrm>
              <a:off x="4343400" y="1200150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29200" y="1200150"/>
              <a:ext cx="0" cy="3124200"/>
            </a:xfrm>
            <a:custGeom>
              <a:avLst/>
              <a:gdLst/>
              <a:ahLst/>
              <a:cxnLst/>
              <a:rect l="l" t="t" r="r" b="b"/>
              <a:pathLst>
                <a:path h="3124200">
                  <a:moveTo>
                    <a:pt x="0" y="0"/>
                  </a:moveTo>
                  <a:lnTo>
                    <a:pt x="0" y="312420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43198" y="1200150"/>
              <a:ext cx="1990725" cy="914400"/>
            </a:xfrm>
            <a:custGeom>
              <a:avLst/>
              <a:gdLst/>
              <a:ahLst/>
              <a:cxnLst/>
              <a:rect l="l" t="t" r="r" b="b"/>
              <a:pathLst>
                <a:path w="1990725" h="914400">
                  <a:moveTo>
                    <a:pt x="0" y="0"/>
                  </a:moveTo>
                  <a:lnTo>
                    <a:pt x="26670" y="0"/>
                  </a:lnTo>
                  <a:lnTo>
                    <a:pt x="26670" y="914400"/>
                  </a:lnTo>
                  <a:lnTo>
                    <a:pt x="1990725" y="914400"/>
                  </a:lnTo>
                </a:path>
              </a:pathLst>
            </a:custGeom>
            <a:ln w="5715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05339" y="2028817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5" h="171450">
                  <a:moveTo>
                    <a:pt x="12" y="0"/>
                  </a:moveTo>
                  <a:lnTo>
                    <a:pt x="0" y="171450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56859" y="1399029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0"/>
                  </a:lnTo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47359" y="1399031"/>
              <a:ext cx="304800" cy="990600"/>
            </a:xfrm>
            <a:custGeom>
              <a:avLst/>
              <a:gdLst/>
              <a:ahLst/>
              <a:cxnLst/>
              <a:rect l="l" t="t" r="r" b="b"/>
              <a:pathLst>
                <a:path w="304800" h="990600">
                  <a:moveTo>
                    <a:pt x="3048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304800" y="9906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47359" y="1399031"/>
              <a:ext cx="304800" cy="990600"/>
            </a:xfrm>
            <a:custGeom>
              <a:avLst/>
              <a:gdLst/>
              <a:ahLst/>
              <a:cxnLst/>
              <a:rect l="l" t="t" r="r" b="b"/>
              <a:pathLst>
                <a:path w="304800" h="990600">
                  <a:moveTo>
                    <a:pt x="0" y="0"/>
                  </a:moveTo>
                  <a:lnTo>
                    <a:pt x="304800" y="0"/>
                  </a:lnTo>
                  <a:lnTo>
                    <a:pt x="3048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7779" y="690372"/>
              <a:ext cx="1199383" cy="7056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7319" y="1326718"/>
              <a:ext cx="995167" cy="19575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3500" y="717042"/>
              <a:ext cx="1104897" cy="60958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143500" y="717039"/>
              <a:ext cx="1104900" cy="609600"/>
            </a:xfrm>
            <a:custGeom>
              <a:avLst/>
              <a:gdLst/>
              <a:ahLst/>
              <a:cxnLst/>
              <a:rect l="l" t="t" r="r" b="b"/>
              <a:pathLst>
                <a:path w="1104900" h="609600">
                  <a:moveTo>
                    <a:pt x="101600" y="0"/>
                  </a:moveTo>
                  <a:lnTo>
                    <a:pt x="1003300" y="0"/>
                  </a:lnTo>
                  <a:lnTo>
                    <a:pt x="1042845" y="7984"/>
                  </a:lnTo>
                  <a:lnTo>
                    <a:pt x="1075140" y="29759"/>
                  </a:lnTo>
                  <a:lnTo>
                    <a:pt x="1096915" y="62054"/>
                  </a:lnTo>
                  <a:lnTo>
                    <a:pt x="1104900" y="101600"/>
                  </a:lnTo>
                  <a:lnTo>
                    <a:pt x="1104900" y="609600"/>
                  </a:lnTo>
                  <a:lnTo>
                    <a:pt x="0" y="609600"/>
                  </a:lnTo>
                  <a:lnTo>
                    <a:pt x="0" y="101600"/>
                  </a:lnTo>
                  <a:lnTo>
                    <a:pt x="7984" y="62054"/>
                  </a:lnTo>
                  <a:lnTo>
                    <a:pt x="29759" y="29759"/>
                  </a:lnTo>
                  <a:lnTo>
                    <a:pt x="62054" y="7984"/>
                  </a:lnTo>
                  <a:lnTo>
                    <a:pt x="101600" y="0"/>
                  </a:lnTo>
                  <a:close/>
                </a:path>
              </a:pathLst>
            </a:custGeom>
            <a:ln w="9525">
              <a:solidFill>
                <a:srgbClr val="BE4B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468523" y="725314"/>
            <a:ext cx="4552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latin typeface="Sakkal Majalla"/>
                <a:cs typeface="Sakkal Majalla"/>
              </a:rPr>
              <a:t>315</a:t>
            </a:r>
            <a:endParaRPr sz="2800">
              <a:latin typeface="Sakkal Majalla"/>
              <a:cs typeface="Sakkal Majall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9" y="46933"/>
            <a:ext cx="8830739" cy="5029200"/>
          </a:xfrm>
        </p:spPr>
      </p:pic>
    </p:spTree>
    <p:extLst>
      <p:ext uri="{BB962C8B-B14F-4D97-AF65-F5344CB8AC3E}">
        <p14:creationId xmlns:p14="http://schemas.microsoft.com/office/powerpoint/2010/main" val="80780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9447" y="51428"/>
            <a:ext cx="4784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Bitcoin </a:t>
            </a:r>
            <a:r>
              <a:rPr spc="-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Basics </a:t>
            </a:r>
            <a:r>
              <a:rPr spc="-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– Creation of</a:t>
            </a:r>
            <a:r>
              <a:rPr spc="-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spc="-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769873"/>
            <a:ext cx="8529955" cy="3314368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55600" marR="118110" indent="-342900">
              <a:lnSpc>
                <a:spcPts val="2870"/>
              </a:lnSpc>
              <a:spcBef>
                <a:spcPts val="20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Arial Narrow"/>
                <a:cs typeface="Arial Narrow"/>
              </a:rPr>
              <a:t>Controlled Supply: </a:t>
            </a:r>
            <a:r>
              <a:rPr sz="2400" spc="-5" dirty="0">
                <a:latin typeface="Arial Narrow"/>
                <a:cs typeface="Arial Narrow"/>
              </a:rPr>
              <a:t>Must be limited for the currency to have value – </a:t>
            </a:r>
            <a:r>
              <a:rPr sz="2400" spc="-10" dirty="0">
                <a:latin typeface="Arial Narrow"/>
                <a:cs typeface="Arial Narrow"/>
              </a:rPr>
              <a:t>any  </a:t>
            </a:r>
            <a:r>
              <a:rPr sz="2400" spc="-5" dirty="0">
                <a:latin typeface="Arial Narrow"/>
                <a:cs typeface="Arial Narrow"/>
              </a:rPr>
              <a:t>maliciously generated currency needs to be rejected by the</a:t>
            </a:r>
            <a:r>
              <a:rPr sz="2400" spc="26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network</a:t>
            </a:r>
            <a:endParaRPr sz="2400" dirty="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3500" dirty="0">
              <a:latin typeface="Arial Narrow"/>
              <a:cs typeface="Arial Narrow"/>
            </a:endParaRPr>
          </a:p>
          <a:p>
            <a:pPr marL="354965" marR="5080" indent="-342900">
              <a:lnSpc>
                <a:spcPts val="287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Bitcoins are generated </a:t>
            </a:r>
            <a:r>
              <a:rPr sz="2400" b="1" spc="-5" dirty="0">
                <a:latin typeface="Arial Narrow"/>
                <a:cs typeface="Arial Narrow"/>
              </a:rPr>
              <a:t>during </a:t>
            </a:r>
            <a:r>
              <a:rPr sz="2400" b="1" dirty="0">
                <a:latin typeface="Arial Narrow"/>
                <a:cs typeface="Arial Narrow"/>
              </a:rPr>
              <a:t>the </a:t>
            </a:r>
            <a:r>
              <a:rPr sz="2400" b="1" spc="-5" dirty="0">
                <a:latin typeface="Arial Narrow"/>
                <a:cs typeface="Arial Narrow"/>
              </a:rPr>
              <a:t>mining </a:t>
            </a:r>
            <a:r>
              <a:rPr sz="2400" spc="-5" dirty="0">
                <a:latin typeface="Arial Narrow"/>
                <a:cs typeface="Arial Narrow"/>
              </a:rPr>
              <a:t>– each time a user discovers a  new</a:t>
            </a:r>
            <a:r>
              <a:rPr sz="2400" spc="1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block</a:t>
            </a:r>
            <a:endParaRPr sz="2400" dirty="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3400" dirty="0">
              <a:latin typeface="Arial Narrow"/>
              <a:cs typeface="Arial Narrow"/>
            </a:endParaRPr>
          </a:p>
          <a:p>
            <a:pPr marL="355600" marR="64960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The rate of block creation is adjusted every 2016 blocks to aim for </a:t>
            </a:r>
            <a:r>
              <a:rPr sz="2400" b="1" spc="-5" dirty="0">
                <a:latin typeface="Arial Narrow"/>
                <a:cs typeface="Arial Narrow"/>
              </a:rPr>
              <a:t>a  constant two week adjustment</a:t>
            </a:r>
            <a:r>
              <a:rPr sz="2400" b="1" spc="35" dirty="0">
                <a:latin typeface="Arial Narrow"/>
                <a:cs typeface="Arial Narrow"/>
              </a:rPr>
              <a:t> </a:t>
            </a:r>
            <a:r>
              <a:rPr sz="2400" b="1" spc="-5" dirty="0" smtClean="0">
                <a:latin typeface="Arial Narrow"/>
                <a:cs typeface="Arial Narrow"/>
              </a:rPr>
              <a:t>period</a:t>
            </a:r>
            <a:endParaRPr sz="2400" dirty="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3979" y="51428"/>
            <a:ext cx="5416041" cy="430887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chemeClr val="accent1"/>
                </a:solidFill>
              </a:rPr>
              <a:t>Bitcoin Rewards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438151"/>
            <a:ext cx="8686800" cy="4308872"/>
          </a:xfrm>
        </p:spPr>
        <p:txBody>
          <a:bodyPr/>
          <a:lstStyle/>
          <a:p>
            <a:r>
              <a:rPr lang="en-IN" sz="2800" dirty="0" smtClean="0"/>
              <a:t>2009- </a:t>
            </a:r>
            <a:r>
              <a:rPr lang="en-IN" sz="2800" dirty="0" smtClean="0"/>
              <a:t>2012: 50 BTC</a:t>
            </a:r>
          </a:p>
          <a:p>
            <a:r>
              <a:rPr lang="en-IN" sz="2800" dirty="0" smtClean="0"/>
              <a:t>2012- 2016: 25 BTC</a:t>
            </a:r>
          </a:p>
          <a:p>
            <a:r>
              <a:rPr lang="en-IN" sz="2800" dirty="0" smtClean="0"/>
              <a:t>2016-2020: 12.50 BTC</a:t>
            </a:r>
          </a:p>
          <a:p>
            <a:r>
              <a:rPr lang="en-IN" sz="2800" dirty="0" smtClean="0"/>
              <a:t>2020-2024:6.25 BTC</a:t>
            </a:r>
          </a:p>
          <a:p>
            <a:r>
              <a:rPr lang="en-IN" sz="2800" dirty="0" smtClean="0"/>
              <a:t>2024-2028: 3.125</a:t>
            </a:r>
          </a:p>
          <a:p>
            <a:r>
              <a:rPr lang="en-IN" sz="2800" dirty="0" smtClean="0"/>
              <a:t>A new block is created for every 10 Minutes (</a:t>
            </a:r>
            <a:r>
              <a:rPr lang="en-IN" sz="2800" dirty="0" err="1" smtClean="0"/>
              <a:t>Avg</a:t>
            </a:r>
            <a:r>
              <a:rPr lang="en-IN" sz="2800" dirty="0" smtClean="0"/>
              <a:t>)</a:t>
            </a:r>
          </a:p>
          <a:p>
            <a:endParaRPr lang="en-IN" sz="2800" dirty="0" smtClean="0"/>
          </a:p>
          <a:p>
            <a:r>
              <a:rPr lang="en-IN" sz="2800" dirty="0" smtClean="0"/>
              <a:t>6 Blocks(in 1 hour)*24(hours/day)=144 blocks/day</a:t>
            </a:r>
          </a:p>
          <a:p>
            <a:endParaRPr lang="en-IN" sz="2800" dirty="0" smtClean="0"/>
          </a:p>
          <a:p>
            <a:r>
              <a:rPr lang="en-IN" sz="2800" dirty="0" smtClean="0"/>
              <a:t>144*14(days/2 wees)= </a:t>
            </a:r>
            <a:r>
              <a:rPr lang="en-IN" sz="2800" dirty="0" smtClean="0"/>
              <a:t>2016 blocks </a:t>
            </a:r>
            <a:r>
              <a:rPr lang="en-IN" sz="2800" dirty="0" smtClean="0"/>
              <a:t>for</a:t>
            </a:r>
            <a:r>
              <a:rPr lang="en-IN" sz="2800" dirty="0" smtClean="0"/>
              <a:t> </a:t>
            </a:r>
            <a:r>
              <a:rPr lang="en-IN" sz="2800" dirty="0" smtClean="0"/>
              <a:t>every two weeks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65662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9447" y="51428"/>
            <a:ext cx="4784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Bitcoin </a:t>
            </a:r>
            <a:r>
              <a:rPr spc="-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Basics </a:t>
            </a:r>
            <a:r>
              <a:rPr spc="-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– Creation of</a:t>
            </a:r>
            <a:r>
              <a:rPr spc="-1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spc="-5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768350"/>
            <a:ext cx="8096250" cy="36574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8514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The number of bitcoins generated per block is set to decrease  </a:t>
            </a:r>
            <a:r>
              <a:rPr sz="2400" b="1" spc="-5" dirty="0">
                <a:latin typeface="Arial Narrow"/>
                <a:cs typeface="Arial Narrow"/>
              </a:rPr>
              <a:t>geometrically</a:t>
            </a:r>
            <a:r>
              <a:rPr sz="2400" spc="-5" dirty="0">
                <a:latin typeface="Arial Narrow"/>
                <a:cs typeface="Arial Narrow"/>
              </a:rPr>
              <a:t>, with a 50% reduction for every 210,000 blocks, or  approximately 4</a:t>
            </a:r>
            <a:r>
              <a:rPr sz="2400" spc="5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years</a:t>
            </a:r>
            <a:endParaRPr sz="2400" dirty="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3500" dirty="0">
              <a:latin typeface="Arial Narrow"/>
              <a:cs typeface="Arial Narrow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Narrow"/>
                <a:cs typeface="Arial Narrow"/>
              </a:rPr>
              <a:t>This reduces, with time, the amount of bitcoins generated per</a:t>
            </a:r>
            <a:r>
              <a:rPr sz="2400" spc="27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block</a:t>
            </a:r>
            <a:endParaRPr sz="2400" dirty="0">
              <a:latin typeface="Arial Narrow"/>
              <a:cs typeface="Arial Narrow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Arial Narrow"/>
                <a:cs typeface="Arial Narrow"/>
              </a:rPr>
              <a:t>Theoretical limit for total bitcoins: Slightly less than </a:t>
            </a:r>
            <a:r>
              <a:rPr sz="2400" i="1" spc="-5" dirty="0">
                <a:latin typeface="Arial Narrow"/>
                <a:cs typeface="Arial Narrow"/>
              </a:rPr>
              <a:t>21</a:t>
            </a:r>
            <a:r>
              <a:rPr sz="2400" i="1" spc="245" dirty="0">
                <a:latin typeface="Arial Narrow"/>
                <a:cs typeface="Arial Narrow"/>
              </a:rPr>
              <a:t> </a:t>
            </a:r>
            <a:r>
              <a:rPr sz="2400" i="1" spc="-5" dirty="0">
                <a:latin typeface="Arial Narrow"/>
                <a:cs typeface="Arial Narrow"/>
              </a:rPr>
              <a:t>million</a:t>
            </a:r>
            <a:endParaRPr sz="2400" dirty="0">
              <a:latin typeface="Arial Narrow"/>
              <a:cs typeface="Arial Narrow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Arial Narrow"/>
                <a:cs typeface="Arial Narrow"/>
              </a:rPr>
              <a:t>Miners will get less reward as time</a:t>
            </a:r>
            <a:r>
              <a:rPr sz="2400" spc="12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progresses</a:t>
            </a:r>
            <a:endParaRPr sz="2400" dirty="0">
              <a:latin typeface="Arial Narrow"/>
              <a:cs typeface="Arial Narrow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Arial Narrow"/>
                <a:cs typeface="Arial Narrow"/>
              </a:rPr>
              <a:t>How to pay the mining fee – increase the transaction</a:t>
            </a:r>
            <a:r>
              <a:rPr sz="2400" spc="22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fee</a:t>
            </a:r>
            <a:endParaRPr sz="2400" dirty="0">
              <a:latin typeface="Arial Narrow"/>
              <a:cs typeface="Arial Narrow"/>
            </a:endParaRPr>
          </a:p>
          <a:p>
            <a:pPr marL="3670300">
              <a:lnSpc>
                <a:spcPct val="100000"/>
              </a:lnSpc>
              <a:spcBef>
                <a:spcPts val="90"/>
              </a:spcBef>
            </a:pP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7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28"/>
            <a:ext cx="9144000" cy="50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3979" y="51428"/>
            <a:ext cx="5416041" cy="861774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Bitcoin </a:t>
            </a:r>
            <a:r>
              <a:rPr lang="en-IN" dirty="0" smtClean="0">
                <a:solidFill>
                  <a:schemeClr val="accent1"/>
                </a:solidFill>
              </a:rPr>
              <a:t>Wallets: 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193899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coinbase.com, </a:t>
            </a: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err="1" smtClean="0"/>
              <a:t>wazirx</a:t>
            </a:r>
            <a:r>
              <a:rPr lang="en-IN" dirty="0" smtClean="0"/>
              <a:t>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err="1" smtClean="0"/>
              <a:t>binance</a:t>
            </a:r>
            <a:r>
              <a:rPr lang="en-IN" dirty="0"/>
              <a:t>, </a:t>
            </a: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smtClean="0"/>
              <a:t>bitcoinwallet.com</a:t>
            </a:r>
            <a:r>
              <a:rPr lang="en-IN" dirty="0"/>
              <a:t>, </a:t>
            </a: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smtClean="0"/>
              <a:t>mycelium </a:t>
            </a:r>
            <a:r>
              <a:rPr lang="en-IN" dirty="0"/>
              <a:t>(mobile client</a:t>
            </a:r>
            <a:r>
              <a:rPr lang="en-IN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smtClean="0"/>
              <a:t>Blockchain.com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err="1" smtClean="0"/>
              <a:t>Zebpay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480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1197</TotalTime>
  <Words>760</Words>
  <Application>Microsoft Office PowerPoint</Application>
  <PresentationFormat>On-screen Show (16:9)</PresentationFormat>
  <Paragraphs>115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Sakkal Majalla</vt:lpstr>
      <vt:lpstr>Wingdings</vt:lpstr>
      <vt:lpstr>Arial Narrow</vt:lpstr>
      <vt:lpstr>Calibri</vt:lpstr>
      <vt:lpstr>Office Theme</vt:lpstr>
      <vt:lpstr>PowerPoint Presentation</vt:lpstr>
      <vt:lpstr>Bitcoin – The Beginning</vt:lpstr>
      <vt:lpstr>PowerPoint Presentation</vt:lpstr>
      <vt:lpstr>Bitcoin Basics – Creation of Coins</vt:lpstr>
      <vt:lpstr>Bitcoin Rewards</vt:lpstr>
      <vt:lpstr>Bitcoin Basics – Creation of Coins</vt:lpstr>
      <vt:lpstr>PowerPoint Presentation</vt:lpstr>
      <vt:lpstr>PowerPoint Presentation</vt:lpstr>
      <vt:lpstr>Bitcoin Wallets:  </vt:lpstr>
      <vt:lpstr>Bitcoin Basics – Sending Payments</vt:lpstr>
      <vt:lpstr>Bitcoin Basics – Sending Payments</vt:lpstr>
      <vt:lpstr>Bitcoin Basics – Sending Payments</vt:lpstr>
      <vt:lpstr>Bitcoin Anonymity</vt:lpstr>
      <vt:lpstr>Bitcoin Anonymity</vt:lpstr>
      <vt:lpstr>PowerPoint Presentation</vt:lpstr>
      <vt:lpstr>PowerPoint Presentation</vt:lpstr>
      <vt:lpstr>Bitcoin Script</vt:lpstr>
      <vt:lpstr>Bitcoin Script</vt:lpstr>
      <vt:lpstr>How FORTH Works</vt:lpstr>
      <vt:lpstr>FORTH – Sample Execution using RPN</vt:lpstr>
      <vt:lpstr>FORTH – Sample Execution using RPN</vt:lpstr>
      <vt:lpstr>FORTH – Sample Execution using RPN</vt:lpstr>
      <vt:lpstr>FORTH – Sample Execution using RPN</vt:lpstr>
      <vt:lpstr>FORTH – Sample Execution using RPN</vt:lpstr>
      <vt:lpstr>FORTH – Sample Execution using RPN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i4344 sushanta</dc:creator>
  <cp:lastModifiedBy>Anjaneyulu</cp:lastModifiedBy>
  <cp:revision>44</cp:revision>
  <dcterms:created xsi:type="dcterms:W3CDTF">2020-05-22T21:55:33Z</dcterms:created>
  <dcterms:modified xsi:type="dcterms:W3CDTF">2023-09-27T07:26:18Z</dcterms:modified>
</cp:coreProperties>
</file>